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9" roundtripDataSignature="AMtx7mj64IT5QajxD9KDBdJl5WW0vTHlm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C1D6C8F1-460F-49E6-9E83-294DB7B7B6BB}">
  <a:tblStyle styleId="{C1D6C8F1-460F-49E6-9E83-294DB7B7B6BB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756AE58-8171-4D69-A788-FF0AA7D02E7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customschemas.google.com/relationships/presentationmetadata" Target="metadata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Harris</a:t>
            </a:r>
            <a:endParaRPr/>
          </a:p>
        </p:txBody>
      </p:sp>
      <p:sp>
        <p:nvSpPr>
          <p:cNvPr id="338" name="Google Shape;33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Stephen Ayers</a:t>
            </a:r>
            <a:endParaRPr/>
          </a:p>
        </p:txBody>
      </p:sp>
      <p:sp>
        <p:nvSpPr>
          <p:cNvPr id="345" name="Google Shape;345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717e2ccd8c_7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717e2ccd8c_7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Mike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A-cubed aims to create a robust, reliable infrastructure as a repository for knowledge artifacts…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...which will support recording changes to those artifacts for review and analysis.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The repository is created as a centralized collection of knowledge assets, facilitating easier </a:t>
            </a: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sharing of instructional materials.</a:t>
            </a:r>
            <a:endParaRPr b="1"/>
          </a:p>
        </p:txBody>
      </p:sp>
      <p:sp>
        <p:nvSpPr>
          <p:cNvPr id="353" name="Google Shape;353;g717e2ccd8c_7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71e0fbab95_18_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71e0fbab95_18_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Mike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Easier sharing means artifacts are more accessible.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Using A-cubed, accessing knowledge will no longer be subject to delays from back-and-forth communications because users will have direct access to the artifacts.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Normalizing, standardizing artifact formats means instructors can easily include artifacts from other courses as supplemental content, providing students with more complete understanding of the material.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○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Consider a Computer Science course about the history and development of programming languages. The instructor using A-cubed could easily pull up-to-date examples from a course focusing on C++ rather than having to create the same, possibly identical, </a:t>
            </a: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content from scratch.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Instructor Jim Brunelle publishes weekly materials in various formats for his students.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2" name="Google Shape;362;g71e0fbab95_18_3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81af6e6165_1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81af6e6165_1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MIKE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Standardizing content held in the repository improves usability and access, and allows for analysis.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Organizing artifacts is much simpler when they can be analyzed.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Normalized formats can be</a:t>
            </a: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 used on many platforms.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1" name="Google Shape;371;g81af6e6165_1_2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71e0fbab95_18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71e0fbab95_18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MIKE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Instructors don’t have to consider format choices when sharing materials--just use what works best for them, not only file types, but platforms, as well.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Recall the earlier example of the history of programming instructor complimenting their course materials with artifacts from a C++ course…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...a student accessing that information doesn’t have to go through the platform used by the C++ course, be it PLE, Blackboard, or another--they simply get direct access to the artifact.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The need for students to request individual knowledge assets from instructors is removed,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because the students gain direct access to the collection of artifacts.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○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This benefits students because of the quicker access to knowledge, but also consider the time saved for the instructor--no longer flooded with emails </a:t>
            </a: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requesting course materials.</a:t>
            </a:r>
            <a:endParaRPr b="1"/>
          </a:p>
        </p:txBody>
      </p:sp>
      <p:sp>
        <p:nvSpPr>
          <p:cNvPr id="380" name="Google Shape;380;g71e0fbab95_18_4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71285b6c13_13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71285b6c13_13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Mike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As you can see, the process flow of the student experience is streamlined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optimizing effort, saving time for more </a:t>
            </a: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last-minute homework</a:t>
            </a:r>
            <a:endParaRPr/>
          </a:p>
        </p:txBody>
      </p:sp>
      <p:sp>
        <p:nvSpPr>
          <p:cNvPr id="389" name="Google Shape;389;g71285b6c13_13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Mike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not a panacea, just a tool to improve the process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Hitting a dead end is </a:t>
            </a: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significantly less likely.</a:t>
            </a:r>
            <a:endParaRPr/>
          </a:p>
        </p:txBody>
      </p:sp>
      <p:sp>
        <p:nvSpPr>
          <p:cNvPr id="396" name="Google Shape;396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71285b6c13_13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71285b6c13_13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Mike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the faculty </a:t>
            </a:r>
            <a:r>
              <a:rPr lang="en-US"/>
              <a:t>experience</a:t>
            </a:r>
            <a:r>
              <a:rPr lang="en-US"/>
              <a:t> is also simplified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sharing, storing artifacts is </a:t>
            </a:r>
            <a:r>
              <a:rPr b="1" lang="en-US"/>
              <a:t>more efficient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04" name="Google Shape;404;g71285b6c13_13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725ec6e7c3_3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Stephen  Ayers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introduce the team - everyone says their own name--</a:t>
            </a:r>
            <a:r>
              <a:rPr lang="en-US" strike="sngStrike"/>
              <a:t>mention the section you’re covering(?)</a:t>
            </a:r>
            <a:r>
              <a:rPr lang="en-US"/>
              <a:t>add under name what section each member is focusing on </a:t>
            </a:r>
            <a:endParaRPr strike="sngStrike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rosalie couldn’t make it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7" name="Google Shape;247;g725ec6e7c3_3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71285b6c13_13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71285b6c13_13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Mike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missing content does add steps, but adding content to the course using A-cubed is designed to be easy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benefits grow as participation increases--the more instructors using A-cubed, the better it </a:t>
            </a: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works for all users.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12" name="Google Shape;412;g71285b6c13_13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725ec6e7c3_3_2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Harris  - Functional components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-need consistent capitalization</a:t>
            </a:r>
            <a:endParaRPr/>
          </a:p>
        </p:txBody>
      </p:sp>
      <p:sp>
        <p:nvSpPr>
          <p:cNvPr id="419" name="Google Shape;419;g725ec6e7c3_3_2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71162c4fb6_7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71162c4fb6_7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Stephen Ayers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possible prototype picture??? WIll have to make something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4 interfaces: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-</a:t>
            </a:r>
            <a:r>
              <a:rPr lang="en-US" sz="1400"/>
              <a:t>configuration &amp; retrieval: Retrieving data from ODU servers through the framework.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-comparison report: user may compare the new and last set of materials that it was retrieved. However, not every user will have the permission to edit it.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-merge and update:  Base on </a:t>
            </a:r>
            <a:r>
              <a:rPr lang="en-US" sz="1400"/>
              <a:t>authorization</a:t>
            </a:r>
            <a:r>
              <a:rPr lang="en-US" sz="1400"/>
              <a:t> member editor allows some user for example faculty members to edit, write, read, gif command or export  update materials.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-deploy: files will be deliver to the user in different formats for example: pdf, html, xml, xps, pptx ,etc. If the data it’s an image it will be deliver in JPG, PNG format. </a:t>
            </a:r>
            <a:endParaRPr sz="1400"/>
          </a:p>
        </p:txBody>
      </p:sp>
      <p:sp>
        <p:nvSpPr>
          <p:cNvPr id="427" name="Google Shape;427;g71162c4fb6_7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7039676c5e_1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7039676c5e_1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Stephen Ayers</a:t>
            </a:r>
            <a:endParaRPr/>
          </a:p>
        </p:txBody>
      </p:sp>
      <p:sp>
        <p:nvSpPr>
          <p:cNvPr id="435" name="Google Shape;435;g7039676c5e_1_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Noah Jennings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Sharepoint ?? 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what is it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what can it do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how well can it do these things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what can’t it do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why not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eFileCabinet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central location for files/documents with the ability to compartmentalize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lacking the ability to be hosted locally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cannot be controlled by systems admin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Local DB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recurring information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data retrieval and </a:t>
            </a:r>
            <a:r>
              <a:rPr lang="en-US"/>
              <a:t>query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locally hosted and </a:t>
            </a:r>
            <a:r>
              <a:rPr lang="en-US"/>
              <a:t>controllable</a:t>
            </a:r>
            <a:r>
              <a:rPr lang="en-US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FileCloud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cloud-based file sharing solution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LIKE EFILECABINET	 lacks the ability to be locally hosted / controlled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famous cloud based repo system 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contribute to projects in a group/solo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829397590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Noah Jennings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Sharepoint ?? 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what is it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what can it do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how well can it do these things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what can’t it do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why not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eFileCabinet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central location for files/documents with the ability to compartmentalize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lacking the ability to be hosted locally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cannot be controlled by systems admin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Local DB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recurring information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data retrieval and query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locally hosted and controllable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FileCloud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cloud-based file sharing solution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LIKE EFILECABINET	 lacks the ability to be locally hosted / controlled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famous cloud based repo system 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contribute to projects in a group/solo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g829397590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7039676c5e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7039676c5e_2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Noah Jennings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Key Functionalities of our competition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UI ???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CLI ???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Differences???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least - &gt; greatest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reports was Content by Date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-refers to retrieving details about repository, last accessed files, last changed, access frequency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notifications was Automated Materials Request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-refers to users setting reminders to update their content as applicable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Reports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periodical </a:t>
            </a:r>
            <a:r>
              <a:rPr i="1" lang="en-US"/>
              <a:t>diff</a:t>
            </a:r>
            <a:r>
              <a:rPr lang="en-US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analyze the state of resources over time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designated by the user or </a:t>
            </a:r>
            <a:r>
              <a:rPr i="1" lang="en-US"/>
              <a:t>SUM_TIME </a:t>
            </a:r>
            <a:r>
              <a:rPr lang="en-US"/>
              <a:t>by default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Format Normalization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 so called “</a:t>
            </a:r>
            <a:r>
              <a:rPr i="1" lang="en-US"/>
              <a:t>normal</a:t>
            </a:r>
            <a:r>
              <a:rPr lang="en-US"/>
              <a:t>” forms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reduce redundancy &amp; increase integrity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Automation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g7039676c5e_2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7ed26b125b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7ed26b125b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Noah Jennings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Referring to the table and the corresponding risk analytical chart,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T1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used with BB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scraping to update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periodically scrape BB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T2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failed to notify the user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unit testing to ensure notification post changes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T3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data loss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follow NIST guidelines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T4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unsupported file types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disclose supported file types / sizes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C1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faculty fails to upload material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easy to use UI/UX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educate and motivate use of A</a:t>
            </a:r>
            <a:r>
              <a:rPr baseline="30000" lang="en-US"/>
              <a:t>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C2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does not update material / reference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notify if resource has not been updated in specified amount of time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C3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Incorrect Information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Backups that are able to be reuploaded upon correction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C4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too difficult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Command line interface, user interface/experience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g7ed26b125b_0_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724c4e65bd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724c4e65bd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g724c4e65bd_0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80f588c446_1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80f588c446_1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re-do; make it fit as a summary slide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 a simple, </a:t>
            </a:r>
            <a:r>
              <a:rPr lang="en-US"/>
              <a:t>digestible</a:t>
            </a:r>
            <a:r>
              <a:rPr lang="en-US"/>
              <a:t> format. quick how were fixing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hit 4 points as a highlight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Stephen Ayers</a:t>
            </a:r>
            <a:endParaRPr/>
          </a:p>
        </p:txBody>
      </p:sp>
      <p:sp>
        <p:nvSpPr>
          <p:cNvPr id="490" name="Google Shape;490;g80f588c446_1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71285b6c13_16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71285b6c13_16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stephen Ayers</a:t>
            </a:r>
            <a:endParaRPr/>
          </a:p>
        </p:txBody>
      </p:sp>
      <p:sp>
        <p:nvSpPr>
          <p:cNvPr id="269" name="Google Shape;269;g71285b6c13_16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81af6e6165_1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Stephen Ayers</a:t>
            </a:r>
            <a:endParaRPr/>
          </a:p>
        </p:txBody>
      </p:sp>
      <p:sp>
        <p:nvSpPr>
          <p:cNvPr id="501" name="Google Shape;501;g81af6e6165_1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7ed26b125b_0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g7ed26b125b_0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725ec6e7c3_1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725ec6e7c3_1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g725ec6e7c3_1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Stephen Ayers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NEEDS TO BE </a:t>
            </a:r>
            <a:r>
              <a:rPr lang="en-US"/>
              <a:t>UPDATED</a:t>
            </a:r>
            <a:r>
              <a:rPr lang="en-US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Stephen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-brunelle mentioned using example of current covid-19 issue, faculty moving to online some without experience on that medium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-faculty have content archives, but the knowledge artifacts aren’t centralized or easy to share with students and other faculty</a:t>
            </a:r>
            <a:endParaRPr/>
          </a:p>
        </p:txBody>
      </p:sp>
      <p:sp>
        <p:nvSpPr>
          <p:cNvPr id="287" name="Google Shape;28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717e2ccd8c_7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717e2ccd8c_7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g717e2ccd8c_7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71e0fbab95_18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71e0fbab95_18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Harris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-bolded headers change to shortcomings/issue area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-suggestion to split 6/7 into 4 slides (4 topics, one slide each)</a:t>
            </a:r>
            <a:endParaRPr/>
          </a:p>
        </p:txBody>
      </p:sp>
      <p:sp>
        <p:nvSpPr>
          <p:cNvPr id="304" name="Google Shape;304;g71e0fbab95_18_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81af6e6165_1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81af6e6165_1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Harris</a:t>
            </a:r>
            <a:endParaRPr/>
          </a:p>
        </p:txBody>
      </p:sp>
      <p:sp>
        <p:nvSpPr>
          <p:cNvPr id="313" name="Google Shape;313;g81af6e6165_1_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71e0fbab95_18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71e0fbab95_18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Harris</a:t>
            </a:r>
            <a:endParaRPr/>
          </a:p>
        </p:txBody>
      </p:sp>
      <p:sp>
        <p:nvSpPr>
          <p:cNvPr id="322" name="Google Shape;322;g71e0fbab95_18_2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59" name="Google Shape;59;p19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" name="Google Shape;60;p19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61" name="Google Shape;61;p19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9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9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9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9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9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7" name="Google Shape;67;p19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Google Shape;68;p19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9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0" name="Google Shape;70;p19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1" name="Google Shape;71;p19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9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9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4" name="Google Shape;74;p19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9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6" name="Google Shape;76;p19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9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9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9" name="Google Shape;79;p19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9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9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2" name="Google Shape;82;p19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9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4" name="Google Shape;84;p19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9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Google Shape;86;p19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9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8" name="Google Shape;88;p19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9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9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9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Google Shape;92;p19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3" name="Google Shape;93;p19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9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5" name="Google Shape;95;p19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6" name="Google Shape;96;p19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9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8" name="Google Shape;98;p19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9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0" name="Google Shape;100;p19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9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9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3" name="Google Shape;103;p19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9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5" name="Google Shape;105;p19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9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9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8" name="Google Shape;108;p19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9" name="Google Shape;109;p19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9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9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2" name="Google Shape;112;p19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9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4" name="Google Shape;114;p19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9"/>
          <p:cNvSpPr txBox="1"/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Twentieth Century"/>
              <a:buNone/>
              <a:defRPr sz="4800">
                <a:solidFill>
                  <a:srgbClr val="0000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9"/>
          <p:cNvSpPr txBox="1"/>
          <p:nvPr>
            <p:ph idx="1" type="subTitle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 sz="20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9pPr>
          </a:lstStyle>
          <a:p/>
        </p:txBody>
      </p:sp>
      <p:sp>
        <p:nvSpPr>
          <p:cNvPr id="117" name="Google Shape;117;p19"/>
          <p:cNvSpPr txBox="1"/>
          <p:nvPr>
            <p:ph idx="10" type="dt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9"/>
          <p:cNvSpPr txBox="1"/>
          <p:nvPr>
            <p:ph idx="11" type="ftr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9"/>
          <p:cNvSpPr txBox="1"/>
          <p:nvPr>
            <p:ph idx="12" type="sldNum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anoramic Picture with Caption">
  <p:cSld name="Panoramic Picture with Caption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>
            <p:ph type="title"/>
          </p:nvPr>
        </p:nvSpPr>
        <p:spPr>
          <a:xfrm>
            <a:off x="1141410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8"/>
          <p:cNvSpPr/>
          <p:nvPr>
            <p:ph idx="2" type="pic"/>
          </p:nvPr>
        </p:nvSpPr>
        <p:spPr>
          <a:xfrm>
            <a:off x="1141411" y="606426"/>
            <a:ext cx="9912354" cy="3299778"/>
          </a:xfrm>
          <a:prstGeom prst="round2DiagRect">
            <a:avLst>
              <a:gd fmla="val 4860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174" name="Google Shape;174;p28"/>
          <p:cNvSpPr txBox="1"/>
          <p:nvPr>
            <p:ph idx="1" type="body"/>
          </p:nvPr>
        </p:nvSpPr>
        <p:spPr>
          <a:xfrm>
            <a:off x="1141364" y="5124020"/>
            <a:ext cx="9910859" cy="682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75" name="Google Shape;175;p28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28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8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aption">
  <p:cSld name="Title and Caption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type="title"/>
          </p:nvPr>
        </p:nvSpPr>
        <p:spPr>
          <a:xfrm>
            <a:off x="1141456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29"/>
          <p:cNvSpPr txBox="1"/>
          <p:nvPr>
            <p:ph idx="1" type="body"/>
          </p:nvPr>
        </p:nvSpPr>
        <p:spPr>
          <a:xfrm>
            <a:off x="1141410" y="4419599"/>
            <a:ext cx="990445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81" name="Google Shape;181;p29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29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9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 with Caption">
  <p:cSld name="Quote with Caption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30"/>
          <p:cNvSpPr txBox="1"/>
          <p:nvPr>
            <p:ph idx="1" type="body"/>
          </p:nvPr>
        </p:nvSpPr>
        <p:spPr>
          <a:xfrm>
            <a:off x="1720644" y="3365557"/>
            <a:ext cx="8752299" cy="5489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87" name="Google Shape;187;p30"/>
          <p:cNvSpPr txBox="1"/>
          <p:nvPr>
            <p:ph idx="2" type="body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88" name="Google Shape;188;p30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30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30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1" name="Google Shape;191;p30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b="0" lang="en-US" sz="8000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192" name="Google Shape;192;p3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b="0" lang="en-US" sz="8000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me Card">
  <p:cSld name="Name Card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 txBox="1"/>
          <p:nvPr>
            <p:ph type="title"/>
          </p:nvPr>
        </p:nvSpPr>
        <p:spPr>
          <a:xfrm>
            <a:off x="1141410" y="2134041"/>
            <a:ext cx="9906001" cy="25118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31"/>
          <p:cNvSpPr txBox="1"/>
          <p:nvPr>
            <p:ph idx="1" type="body"/>
          </p:nvPr>
        </p:nvSpPr>
        <p:spPr>
          <a:xfrm>
            <a:off x="1141364" y="4657655"/>
            <a:ext cx="9904505" cy="11406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96" name="Google Shape;196;p31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31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31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Column">
  <p:cSld name="3 Column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2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32"/>
          <p:cNvSpPr txBox="1"/>
          <p:nvPr>
            <p:ph idx="1" type="body"/>
          </p:nvPr>
        </p:nvSpPr>
        <p:spPr>
          <a:xfrm>
            <a:off x="1141410" y="2674463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02" name="Google Shape;202;p32"/>
          <p:cNvSpPr txBox="1"/>
          <p:nvPr>
            <p:ph idx="2" type="body"/>
          </p:nvPr>
        </p:nvSpPr>
        <p:spPr>
          <a:xfrm>
            <a:off x="1127918" y="3360263"/>
            <a:ext cx="3208735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03" name="Google Shape;203;p32"/>
          <p:cNvSpPr txBox="1"/>
          <p:nvPr>
            <p:ph idx="3" type="body"/>
          </p:nvPr>
        </p:nvSpPr>
        <p:spPr>
          <a:xfrm>
            <a:off x="4514766" y="2677635"/>
            <a:ext cx="3184385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04" name="Google Shape;204;p32"/>
          <p:cNvSpPr txBox="1"/>
          <p:nvPr>
            <p:ph idx="4" type="body"/>
          </p:nvPr>
        </p:nvSpPr>
        <p:spPr>
          <a:xfrm>
            <a:off x="4504213" y="3363435"/>
            <a:ext cx="3195830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05" name="Google Shape;205;p32"/>
          <p:cNvSpPr txBox="1"/>
          <p:nvPr>
            <p:ph idx="5" type="body"/>
          </p:nvPr>
        </p:nvSpPr>
        <p:spPr>
          <a:xfrm>
            <a:off x="7852442" y="2674463"/>
            <a:ext cx="3194968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06" name="Google Shape;206;p32"/>
          <p:cNvSpPr txBox="1"/>
          <p:nvPr>
            <p:ph idx="6" type="body"/>
          </p:nvPr>
        </p:nvSpPr>
        <p:spPr>
          <a:xfrm>
            <a:off x="7852442" y="3360263"/>
            <a:ext cx="3194968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07" name="Google Shape;207;p32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32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32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Picture Column">
  <p:cSld name="3 Picture Column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/>
          <p:nvPr>
            <p:ph type="title"/>
          </p:nvPr>
        </p:nvSpPr>
        <p:spPr>
          <a:xfrm>
            <a:off x="1141411" y="609600"/>
            <a:ext cx="9905999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33"/>
          <p:cNvSpPr txBox="1"/>
          <p:nvPr>
            <p:ph idx="1" type="body"/>
          </p:nvPr>
        </p:nvSpPr>
        <p:spPr>
          <a:xfrm>
            <a:off x="1141413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13" name="Google Shape;213;p33"/>
          <p:cNvSpPr/>
          <p:nvPr>
            <p:ph idx="2" type="pic"/>
          </p:nvPr>
        </p:nvSpPr>
        <p:spPr>
          <a:xfrm>
            <a:off x="1141413" y="2666998"/>
            <a:ext cx="319524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14" name="Google Shape;214;p33"/>
          <p:cNvSpPr txBox="1"/>
          <p:nvPr>
            <p:ph idx="3" type="body"/>
          </p:nvPr>
        </p:nvSpPr>
        <p:spPr>
          <a:xfrm>
            <a:off x="1141413" y="4980858"/>
            <a:ext cx="3195240" cy="817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15" name="Google Shape;215;p33"/>
          <p:cNvSpPr txBox="1"/>
          <p:nvPr>
            <p:ph idx="4" type="body"/>
          </p:nvPr>
        </p:nvSpPr>
        <p:spPr>
          <a:xfrm>
            <a:off x="4489053" y="4404596"/>
            <a:ext cx="320040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16" name="Google Shape;216;p33"/>
          <p:cNvSpPr/>
          <p:nvPr>
            <p:ph idx="5" type="pic"/>
          </p:nvPr>
        </p:nvSpPr>
        <p:spPr>
          <a:xfrm>
            <a:off x="4489053" y="2666998"/>
            <a:ext cx="319894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6" type="body"/>
          </p:nvPr>
        </p:nvSpPr>
        <p:spPr>
          <a:xfrm>
            <a:off x="4487593" y="4980857"/>
            <a:ext cx="3200400" cy="8103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18" name="Google Shape;218;p33"/>
          <p:cNvSpPr txBox="1"/>
          <p:nvPr>
            <p:ph idx="7" type="body"/>
          </p:nvPr>
        </p:nvSpPr>
        <p:spPr>
          <a:xfrm>
            <a:off x="7852567" y="4404595"/>
            <a:ext cx="31907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19" name="Google Shape;219;p33"/>
          <p:cNvSpPr/>
          <p:nvPr>
            <p:ph idx="8" type="pic"/>
          </p:nvPr>
        </p:nvSpPr>
        <p:spPr>
          <a:xfrm>
            <a:off x="7852442" y="2666998"/>
            <a:ext cx="3194969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9" type="body"/>
          </p:nvPr>
        </p:nvSpPr>
        <p:spPr>
          <a:xfrm>
            <a:off x="7852442" y="4980854"/>
            <a:ext cx="3194968" cy="8103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21" name="Google Shape;221;p33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33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33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34"/>
          <p:cNvSpPr txBox="1"/>
          <p:nvPr>
            <p:ph idx="1" type="body"/>
          </p:nvPr>
        </p:nvSpPr>
        <p:spPr>
          <a:xfrm rot="5400000">
            <a:off x="4323555" y="-932655"/>
            <a:ext cx="3541714" cy="9905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27" name="Google Shape;227;p34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34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34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/>
          <p:nvPr>
            <p:ph type="title"/>
          </p:nvPr>
        </p:nvSpPr>
        <p:spPr>
          <a:xfrm rot="5400000">
            <a:off x="7454105" y="2197894"/>
            <a:ext cx="5181601" cy="20050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35"/>
          <p:cNvSpPr txBox="1"/>
          <p:nvPr>
            <p:ph idx="1" type="body"/>
          </p:nvPr>
        </p:nvSpPr>
        <p:spPr>
          <a:xfrm rot="5400000">
            <a:off x="2424904" y="-673895"/>
            <a:ext cx="5181601" cy="7748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33" name="Google Shape;233;p35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35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35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0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0"/>
          <p:cNvSpPr txBox="1"/>
          <p:nvPr>
            <p:ph idx="11" type="ftr"/>
          </p:nvPr>
        </p:nvSpPr>
        <p:spPr>
          <a:xfrm>
            <a:off x="1095636" y="6315813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0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1"/>
          <p:cNvSpPr txBox="1"/>
          <p:nvPr>
            <p:ph idx="1" type="body"/>
          </p:nvPr>
        </p:nvSpPr>
        <p:spPr>
          <a:xfrm>
            <a:off x="1143012" y="2219337"/>
            <a:ext cx="99060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28" name="Google Shape;128;p21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1"/>
          <p:cNvSpPr txBox="1"/>
          <p:nvPr>
            <p:ph idx="11" type="ftr"/>
          </p:nvPr>
        </p:nvSpPr>
        <p:spPr>
          <a:xfrm>
            <a:off x="1104786" y="631582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1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2"/>
          <p:cNvSpPr txBox="1"/>
          <p:nvPr>
            <p:ph idx="1" type="body"/>
          </p:nvPr>
        </p:nvSpPr>
        <p:spPr>
          <a:xfrm>
            <a:off x="1141410" y="2249486"/>
            <a:ext cx="487838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34" name="Google Shape;134;p22"/>
          <p:cNvSpPr txBox="1"/>
          <p:nvPr>
            <p:ph idx="2" type="body"/>
          </p:nvPr>
        </p:nvSpPr>
        <p:spPr>
          <a:xfrm>
            <a:off x="6172200" y="2249486"/>
            <a:ext cx="4875211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35" name="Google Shape;135;p22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2"/>
          <p:cNvSpPr txBox="1"/>
          <p:nvPr>
            <p:ph idx="11" type="ftr"/>
          </p:nvPr>
        </p:nvSpPr>
        <p:spPr>
          <a:xfrm>
            <a:off x="1141436" y="6316638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2"/>
          <p:cNvSpPr txBox="1"/>
          <p:nvPr>
            <p:ph idx="12" type="sldNum"/>
          </p:nvPr>
        </p:nvSpPr>
        <p:spPr>
          <a:xfrm>
            <a:off x="11366771" y="64928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1146705" y="609601"/>
            <a:ext cx="3856037" cy="16398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5156200" y="592666"/>
            <a:ext cx="5891209" cy="51985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41" name="Google Shape;141;p23"/>
          <p:cNvSpPr txBox="1"/>
          <p:nvPr>
            <p:ph idx="2" type="body"/>
          </p:nvPr>
        </p:nvSpPr>
        <p:spPr>
          <a:xfrm>
            <a:off x="1146705" y="2249486"/>
            <a:ext cx="3856037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42" name="Google Shape;142;p23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3"/>
          <p:cNvSpPr txBox="1"/>
          <p:nvPr>
            <p:ph idx="11" type="ftr"/>
          </p:nvPr>
        </p:nvSpPr>
        <p:spPr>
          <a:xfrm>
            <a:off x="1146711" y="6315813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3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1141411" y="619126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4"/>
          <p:cNvSpPr txBox="1"/>
          <p:nvPr>
            <p:ph idx="1" type="body"/>
          </p:nvPr>
        </p:nvSpPr>
        <p:spPr>
          <a:xfrm>
            <a:off x="1370019" y="2249486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48" name="Google Shape;148;p24"/>
          <p:cNvSpPr txBox="1"/>
          <p:nvPr>
            <p:ph idx="2" type="body"/>
          </p:nvPr>
        </p:nvSpPr>
        <p:spPr>
          <a:xfrm>
            <a:off x="1141410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49" name="Google Shape;149;p24"/>
          <p:cNvSpPr txBox="1"/>
          <p:nvPr>
            <p:ph idx="3" type="body"/>
          </p:nvPr>
        </p:nvSpPr>
        <p:spPr>
          <a:xfrm>
            <a:off x="6400808" y="2249485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50" name="Google Shape;150;p24"/>
          <p:cNvSpPr txBox="1"/>
          <p:nvPr>
            <p:ph idx="4" type="body"/>
          </p:nvPr>
        </p:nvSpPr>
        <p:spPr>
          <a:xfrm>
            <a:off x="6172200" y="3073397"/>
            <a:ext cx="4875210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51" name="Google Shape;151;p24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4"/>
          <p:cNvSpPr txBox="1"/>
          <p:nvPr>
            <p:ph idx="11" type="ftr"/>
          </p:nvPr>
        </p:nvSpPr>
        <p:spPr>
          <a:xfrm>
            <a:off x="1141411" y="6315813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4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>
            <p:ph type="title"/>
          </p:nvPr>
        </p:nvSpPr>
        <p:spPr>
          <a:xfrm>
            <a:off x="1141411" y="1419226"/>
            <a:ext cx="99060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5"/>
          <p:cNvSpPr txBox="1"/>
          <p:nvPr>
            <p:ph idx="1" type="body"/>
          </p:nvPr>
        </p:nvSpPr>
        <p:spPr>
          <a:xfrm>
            <a:off x="1141411" y="4424362"/>
            <a:ext cx="9906000" cy="1374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7" name="Google Shape;157;p25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5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25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6"/>
          <p:cNvSpPr txBox="1"/>
          <p:nvPr>
            <p:ph idx="11" type="ftr"/>
          </p:nvPr>
        </p:nvSpPr>
        <p:spPr>
          <a:xfrm>
            <a:off x="1132236" y="6315813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26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type="title"/>
          </p:nvPr>
        </p:nvSpPr>
        <p:spPr>
          <a:xfrm>
            <a:off x="1141413" y="609600"/>
            <a:ext cx="5934508" cy="16398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7"/>
          <p:cNvSpPr/>
          <p:nvPr>
            <p:ph idx="2" type="pic"/>
          </p:nvPr>
        </p:nvSpPr>
        <p:spPr>
          <a:xfrm>
            <a:off x="7380721" y="609601"/>
            <a:ext cx="3666690" cy="5181599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167" name="Google Shape;167;p27"/>
          <p:cNvSpPr txBox="1"/>
          <p:nvPr>
            <p:ph idx="1" type="body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68" name="Google Shape;168;p27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7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27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2F2F2"/>
            </a:gs>
            <a:gs pos="100000">
              <a:srgbClr val="A6A6A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10" name="Google Shape;10;p18"/>
          <p:cNvPicPr preferRelativeResize="0"/>
          <p:nvPr/>
        </p:nvPicPr>
        <p:blipFill rotWithShape="1">
          <a:blip r:embed="rId1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18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2" name="Google Shape;12;p1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13" name="Google Shape;13;p18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18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18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18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7" name="Google Shape;17;p18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18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18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0" name="Google Shape;20;p18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18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18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18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4" name="Google Shape;24;p18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25" name="Google Shape;25;p18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" name="Google Shape;26;p18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18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8" name="Google Shape;28;p18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18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18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18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18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3" name="Google Shape;33;p18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18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18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6" name="Google Shape;36;p18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" name="Google Shape;37;p18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18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9" name="Google Shape;39;p18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" name="Google Shape;40;p18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41" name="Google Shape;41;p18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2" name="Google Shape;42;p18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Google Shape;43;p18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18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18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" name="Google Shape;46;p18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7" name="Google Shape;47;p18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18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9" name="Google Shape;49;p18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18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1" name="Google Shape;51;p18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b="0" i="0" sz="3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" name="Google Shape;52;p18"/>
          <p:cNvSpPr txBox="1"/>
          <p:nvPr>
            <p:ph idx="1" type="body"/>
          </p:nvPr>
        </p:nvSpPr>
        <p:spPr>
          <a:xfrm>
            <a:off x="1143012" y="2219337"/>
            <a:ext cx="99060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3" name="Google Shape;53;p18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4" name="Google Shape;54;p18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5" name="Google Shape;55;p18"/>
          <p:cNvSpPr txBox="1"/>
          <p:nvPr/>
        </p:nvSpPr>
        <p:spPr>
          <a:xfrm>
            <a:off x="0" y="6492000"/>
            <a:ext cx="12192000" cy="3651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6" name="Google Shape;56;p18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" name="Google Shape;57;p18"/>
          <p:cNvSpPr txBox="1"/>
          <p:nvPr/>
        </p:nvSpPr>
        <p:spPr>
          <a:xfrm>
            <a:off x="0" y="6492000"/>
            <a:ext cx="3843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Twentieth Century"/>
                <a:ea typeface="Twentieth Century"/>
                <a:cs typeface="Twentieth Century"/>
                <a:sym typeface="Twentieth Century"/>
              </a:rPr>
              <a:t>FEBRUARY 24, 2020 - TEAM CRYSTAL - CS410 - SPRING 2020</a:t>
            </a:r>
            <a:endParaRPr sz="10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1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2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png"/><Relationship Id="rId4" Type="http://schemas.openxmlformats.org/officeDocument/2006/relationships/image" Target="../media/image4.png"/><Relationship Id="rId9" Type="http://schemas.openxmlformats.org/officeDocument/2006/relationships/image" Target="../media/image13.png"/><Relationship Id="rId5" Type="http://schemas.openxmlformats.org/officeDocument/2006/relationships/image" Target="../media/image2.png"/><Relationship Id="rId6" Type="http://schemas.openxmlformats.org/officeDocument/2006/relationships/image" Target="../media/image5.png"/><Relationship Id="rId7" Type="http://schemas.openxmlformats.org/officeDocument/2006/relationships/image" Target="../media/image7.png"/><Relationship Id="rId8" Type="http://schemas.openxmlformats.org/officeDocument/2006/relationships/image" Target="../media/image8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Relationship Id="rId4" Type="http://schemas.openxmlformats.org/officeDocument/2006/relationships/image" Target="../media/image2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www.insidehighered.com/digital-learning/article/2018/11/07/new-data-online-enrollments-grow-and-share-overall-enrollment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slide" Target="/ppt/slides/slide31.xml"/><Relationship Id="rId4" Type="http://schemas.openxmlformats.org/officeDocument/2006/relationships/slide" Target="/ppt/slides/slide31.xml"/><Relationship Id="rId5" Type="http://schemas.openxmlformats.org/officeDocument/2006/relationships/slide" Target="/ppt/slides/slide31.xml"/><Relationship Id="rId6" Type="http://schemas.openxmlformats.org/officeDocument/2006/relationships/slide" Target="/ppt/slides/slide31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slide" Target="/ppt/slides/slide32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.png"/><Relationship Id="rId4" Type="http://schemas.openxmlformats.org/officeDocument/2006/relationships/image" Target="../media/image1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slide" Target="/ppt/slides/slide32.xml"/><Relationship Id="rId4" Type="http://schemas.openxmlformats.org/officeDocument/2006/relationships/slide" Target="/ppt/slides/slide32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6.png"/><Relationship Id="rId4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.png"/><Relationship Id="rId4" Type="http://schemas.openxmlformats.org/officeDocument/2006/relationships/image" Target="../media/image19.png"/></Relationships>
</file>

<file path=ppt/slides/_rels/slide31.xml.rels><?xml version="1.0" encoding="UTF-8" standalone="yes"?><Relationships xmlns="http://schemas.openxmlformats.org/package/2006/relationships"><Relationship Id="rId11" Type="http://schemas.openxmlformats.org/officeDocument/2006/relationships/hyperlink" Target="https://csrc.nist.gov/glossary/term/data-loss-prevention" TargetMode="External"/><Relationship Id="rId10" Type="http://schemas.openxmlformats.org/officeDocument/2006/relationships/hyperlink" Target="https://csrc.nist.gov/glossary/term/data-loss" TargetMode="External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www.cs.odu.edu/~zeil/cowem/Public/buildingTheWebsite/index.html" TargetMode="External"/><Relationship Id="rId4" Type="http://schemas.openxmlformats.org/officeDocument/2006/relationships/hyperlink" Target="https://git-community.cs.odu.edu/zeil/Course_Website_Management" TargetMode="External"/><Relationship Id="rId9" Type="http://schemas.openxmlformats.org/officeDocument/2006/relationships/hyperlink" Target="https://www.efilecabinet.com/" TargetMode="External"/><Relationship Id="rId5" Type="http://schemas.openxmlformats.org/officeDocument/2006/relationships/hyperlink" Target="https://pandoc.org/index.html" TargetMode="External"/><Relationship Id="rId6" Type="http://schemas.openxmlformats.org/officeDocument/2006/relationships/hyperlink" Target="https://git-community.cs.odu.edu/tkennedy/cs-roars-proposal/-/wikis/home" TargetMode="External"/><Relationship Id="rId7" Type="http://schemas.openxmlformats.org/officeDocument/2006/relationships/hyperlink" Target="https://www.getfilecloud.com/file-sharing-and-sync-for-education/" TargetMode="External"/><Relationship Id="rId8" Type="http://schemas.openxmlformats.org/officeDocument/2006/relationships/hyperlink" Target="https://www.efilecabinet.com/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tsapps.nist.gov/publication/get_pdf.cfm?pub_id=904672" TargetMode="External"/><Relationship Id="rId4" Type="http://schemas.openxmlformats.org/officeDocument/2006/relationships/hyperlink" Target="https://www.cs.odu.edu/~cpi/old/411/crystals17/" TargetMode="External"/><Relationship Id="rId5" Type="http://schemas.openxmlformats.org/officeDocument/2006/relationships/hyperlink" Target="https://github.com/features#team-management" TargetMode="External"/><Relationship Id="rId6" Type="http://schemas.openxmlformats.org/officeDocument/2006/relationships/hyperlink" Target="https://www.sciencedirect.com/science/article/pii/B9780124171121000090" TargetMode="External"/><Relationship Id="rId7" Type="http://schemas.openxmlformats.org/officeDocument/2006/relationships/hyperlink" Target="http://www.jstor.org/stable/30221184" TargetMode="External"/><Relationship Id="rId8" Type="http://schemas.openxmlformats.org/officeDocument/2006/relationships/hyperlink" Target="https://www.researchgate.net/publication/200045855_Building_Successful_Knowledge_Management_Projects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23.xml"/><Relationship Id="rId10" Type="http://schemas.openxmlformats.org/officeDocument/2006/relationships/slide" Target="/ppt/slides/slide22.xml"/><Relationship Id="rId13" Type="http://schemas.openxmlformats.org/officeDocument/2006/relationships/slide" Target="/ppt/slides/slide27.xml"/><Relationship Id="rId12" Type="http://schemas.openxmlformats.org/officeDocument/2006/relationships/slide" Target="/ppt/slides/slide26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slide" Target="/ppt/slides/slide5.xml"/><Relationship Id="rId4" Type="http://schemas.openxmlformats.org/officeDocument/2006/relationships/slide" Target="/ppt/slides/slide5.xml"/><Relationship Id="rId9" Type="http://schemas.openxmlformats.org/officeDocument/2006/relationships/slide" Target="/ppt/slides/slide17.xml"/><Relationship Id="rId15" Type="http://schemas.openxmlformats.org/officeDocument/2006/relationships/slide" Target="/ppt/slides/slide31.xml"/><Relationship Id="rId14" Type="http://schemas.openxmlformats.org/officeDocument/2006/relationships/slide" Target="/ppt/slides/slide29.xml"/><Relationship Id="rId16" Type="http://schemas.openxmlformats.org/officeDocument/2006/relationships/slide" Target="/ppt/slides/slide31.xml"/><Relationship Id="rId5" Type="http://schemas.openxmlformats.org/officeDocument/2006/relationships/slide" Target="/ppt/slides/slide6.xml"/><Relationship Id="rId6" Type="http://schemas.openxmlformats.org/officeDocument/2006/relationships/slide" Target="/ppt/slides/slide10.xml"/><Relationship Id="rId7" Type="http://schemas.openxmlformats.org/officeDocument/2006/relationships/slide" Target="/ppt/slides/slide12.xml"/><Relationship Id="rId8" Type="http://schemas.openxmlformats.org/officeDocument/2006/relationships/slide" Target="/ppt/slides/slide13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slide" Target="/ppt/slides/slide32.xml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"/>
          <p:cNvSpPr txBox="1"/>
          <p:nvPr>
            <p:ph type="ctrTitle"/>
          </p:nvPr>
        </p:nvSpPr>
        <p:spPr>
          <a:xfrm>
            <a:off x="1876424" y="1122363"/>
            <a:ext cx="87915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Twentieth Century"/>
              <a:buNone/>
            </a:pPr>
            <a:r>
              <a:rPr lang="en-US" sz="6000">
                <a:solidFill>
                  <a:schemeClr val="accent3"/>
                </a:solidFill>
              </a:rPr>
              <a:t>     </a:t>
            </a:r>
            <a:r>
              <a:rPr lang="en-US" sz="6000">
                <a:solidFill>
                  <a:schemeClr val="accent3"/>
                </a:solidFill>
              </a:rPr>
              <a:t>framework</a:t>
            </a:r>
            <a:br>
              <a:rPr lang="en-US">
                <a:solidFill>
                  <a:srgbClr val="FF0000"/>
                </a:solidFill>
              </a:rPr>
            </a:br>
            <a:r>
              <a:rPr lang="en-US" sz="2400">
                <a:solidFill>
                  <a:srgbClr val="FF0000"/>
                </a:solidFill>
              </a:rPr>
              <a:t>A</a:t>
            </a:r>
            <a:r>
              <a:rPr lang="en-US" sz="2400"/>
              <a:t>ggregation</a:t>
            </a:r>
            <a:r>
              <a:rPr lang="en-US" sz="2400">
                <a:solidFill>
                  <a:srgbClr val="000000"/>
                </a:solidFill>
              </a:rPr>
              <a:t> </a:t>
            </a:r>
            <a:r>
              <a:rPr lang="en-US" sz="2400"/>
              <a:t>and</a:t>
            </a:r>
            <a:r>
              <a:rPr lang="en-US" sz="2400">
                <a:solidFill>
                  <a:srgbClr val="000000"/>
                </a:solidFill>
              </a:rPr>
              <a:t> </a:t>
            </a:r>
            <a:r>
              <a:rPr lang="en-US" sz="2400">
                <a:solidFill>
                  <a:srgbClr val="FF0000"/>
                </a:solidFill>
              </a:rPr>
              <a:t>A</a:t>
            </a:r>
            <a:r>
              <a:rPr lang="en-US" sz="2400"/>
              <a:t>rchiving of</a:t>
            </a:r>
            <a:r>
              <a:rPr lang="en-US" sz="2400">
                <a:solidFill>
                  <a:srgbClr val="000000"/>
                </a:solidFill>
              </a:rPr>
              <a:t> </a:t>
            </a:r>
            <a:r>
              <a:rPr lang="en-US" sz="2400">
                <a:solidFill>
                  <a:srgbClr val="FF0000"/>
                </a:solidFill>
              </a:rPr>
              <a:t>A</a:t>
            </a:r>
            <a:r>
              <a:rPr lang="en-US" sz="2400">
                <a:solidFill>
                  <a:srgbClr val="000000"/>
                </a:solidFill>
              </a:rPr>
              <a:t>rtifacts</a:t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241" name="Google Shape;241;p1"/>
          <p:cNvSpPr txBox="1"/>
          <p:nvPr>
            <p:ph idx="1" type="subTitle"/>
          </p:nvPr>
        </p:nvSpPr>
        <p:spPr>
          <a:xfrm>
            <a:off x="4515377" y="3996267"/>
            <a:ext cx="6987600" cy="20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13"/>
              <a:buNone/>
            </a:pPr>
            <a:r>
              <a:rPr lang="en-US" sz="2400">
                <a:solidFill>
                  <a:schemeClr val="dk1"/>
                </a:solidFill>
              </a:rPr>
              <a:t>“A </a:t>
            </a:r>
            <a:r>
              <a:rPr lang="en-US" sz="2400">
                <a:solidFill>
                  <a:schemeClr val="dk1"/>
                </a:solidFill>
              </a:rPr>
              <a:t>Repository</a:t>
            </a:r>
            <a:r>
              <a:rPr lang="en-US" sz="2400">
                <a:solidFill>
                  <a:schemeClr val="dk1"/>
                </a:solidFill>
              </a:rPr>
              <a:t> of Reliable Resources for academia”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313"/>
              <a:buNone/>
            </a:pPr>
            <a:r>
              <a:t/>
            </a:r>
            <a:endParaRPr sz="185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313"/>
              <a:buNone/>
            </a:pPr>
            <a:r>
              <a:rPr lang="en-US" sz="1850">
                <a:solidFill>
                  <a:srgbClr val="000000"/>
                </a:solidFill>
              </a:rPr>
              <a:t>FEASIBILITY PRESENTATION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313"/>
              <a:buNone/>
            </a:pPr>
            <a:r>
              <a:rPr lang="en-US" sz="1850">
                <a:solidFill>
                  <a:srgbClr val="000000"/>
                </a:solidFill>
              </a:rPr>
              <a:t>CS 410, SPRING 2020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313"/>
              <a:buNone/>
            </a:pPr>
            <a:r>
              <a:rPr lang="en-US" sz="1850">
                <a:solidFill>
                  <a:srgbClr val="000000"/>
                </a:solidFill>
              </a:rPr>
              <a:t>TEAM CRYSTAL</a:t>
            </a:r>
            <a:endParaRPr>
              <a:solidFill>
                <a:srgbClr val="000000"/>
              </a:solidFill>
            </a:endParaRPr>
          </a:p>
        </p:txBody>
      </p:sp>
      <p:grpSp>
        <p:nvGrpSpPr>
          <p:cNvPr id="242" name="Google Shape;242;p1"/>
          <p:cNvGrpSpPr/>
          <p:nvPr/>
        </p:nvGrpSpPr>
        <p:grpSpPr>
          <a:xfrm>
            <a:off x="2035344" y="2036144"/>
            <a:ext cx="804670" cy="1230218"/>
            <a:chOff x="7995900" y="1852609"/>
            <a:chExt cx="2062200" cy="3152788"/>
          </a:xfrm>
        </p:grpSpPr>
        <p:pic>
          <p:nvPicPr>
            <p:cNvPr id="243" name="Google Shape;243;p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076900" y="1852609"/>
              <a:ext cx="1981200" cy="3152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4" name="Google Shape;244;p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995900" y="1852622"/>
              <a:ext cx="1981200" cy="31527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0"/>
          <p:cNvSpPr txBox="1"/>
          <p:nvPr>
            <p:ph type="title"/>
          </p:nvPr>
        </p:nvSpPr>
        <p:spPr>
          <a:xfrm>
            <a:off x="1087418" y="1220513"/>
            <a:ext cx="378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</a:pPr>
            <a:r>
              <a:rPr lang="en-US">
                <a:solidFill>
                  <a:schemeClr val="dk1"/>
                </a:solidFill>
              </a:rPr>
              <a:t>CURRENT PROCESS FLOW</a:t>
            </a:r>
            <a:endParaRPr/>
          </a:p>
        </p:txBody>
      </p:sp>
      <p:sp>
        <p:nvSpPr>
          <p:cNvPr id="333" name="Google Shape;333;p10"/>
          <p:cNvSpPr txBox="1"/>
          <p:nvPr>
            <p:ph idx="4294967295" type="body"/>
          </p:nvPr>
        </p:nvSpPr>
        <p:spPr>
          <a:xfrm>
            <a:off x="1092700" y="4071487"/>
            <a:ext cx="3855900" cy="15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>
                <a:solidFill>
                  <a:srgbClr val="000000"/>
                </a:solidFill>
              </a:rPr>
              <a:t>The process flow when viewed from a comprehensive standpoint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34" name="Google Shape;334;p10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35" name="Google Shape;335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0525" y="112750"/>
            <a:ext cx="5509650" cy="6283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1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41" name="Google Shape;34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9000" y="4769422"/>
            <a:ext cx="1652800" cy="164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3900" y="698525"/>
            <a:ext cx="9824200" cy="54609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2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>
                <a:solidFill>
                  <a:schemeClr val="dk1"/>
                </a:solidFill>
              </a:rPr>
              <a:t>SOLUTION STATEMENT</a:t>
            </a:r>
            <a:endParaRPr/>
          </a:p>
        </p:txBody>
      </p:sp>
      <p:sp>
        <p:nvSpPr>
          <p:cNvPr id="348" name="Google Shape;348;p12"/>
          <p:cNvSpPr txBox="1"/>
          <p:nvPr>
            <p:ph idx="1" type="body"/>
          </p:nvPr>
        </p:nvSpPr>
        <p:spPr>
          <a:xfrm>
            <a:off x="914400" y="2249424"/>
            <a:ext cx="99060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000000"/>
                </a:solidFill>
              </a:rPr>
              <a:t>A</a:t>
            </a:r>
            <a:r>
              <a:rPr baseline="30000" lang="en-US">
                <a:solidFill>
                  <a:srgbClr val="000000"/>
                </a:solidFill>
              </a:rPr>
              <a:t>3</a:t>
            </a:r>
            <a:r>
              <a:rPr lang="en-US">
                <a:solidFill>
                  <a:srgbClr val="000000"/>
                </a:solidFill>
              </a:rPr>
              <a:t> is a framework for aggregating and archiving artifacts for educators, researchers, and students. A</a:t>
            </a:r>
            <a:r>
              <a:rPr baseline="30000" lang="en-US">
                <a:solidFill>
                  <a:srgbClr val="000000"/>
                </a:solidFill>
              </a:rPr>
              <a:t>3</a:t>
            </a:r>
            <a:r>
              <a:rPr lang="en-US">
                <a:solidFill>
                  <a:srgbClr val="000000"/>
                </a:solidFill>
              </a:rPr>
              <a:t> seeks to overcome the challenges of individualization, location, and formatting in academic knowledge management by keeping information available, normalized, and centralized while being enhanced by a robust user interface.</a:t>
            </a:r>
            <a:endParaRPr>
              <a:solidFill>
                <a:srgbClr val="000000"/>
              </a:solidFill>
              <a:highlight>
                <a:srgbClr val="D5A6BD"/>
              </a:highlight>
            </a:endParaRPr>
          </a:p>
        </p:txBody>
      </p:sp>
      <p:sp>
        <p:nvSpPr>
          <p:cNvPr id="349" name="Google Shape;349;p12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717e2ccd8c_7_10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SOLUTION CHARACTERISTICS: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Creating Formal Knowledge Repositories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6" name="Google Shape;356;g717e2ccd8c_7_10"/>
          <p:cNvSpPr txBox="1"/>
          <p:nvPr>
            <p:ph idx="1" type="body"/>
          </p:nvPr>
        </p:nvSpPr>
        <p:spPr>
          <a:xfrm>
            <a:off x="914400" y="2249425"/>
            <a:ext cx="5400900" cy="2678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Create a robust infrastructure for artifacts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Support change logs of artifacts and knowledge assets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Centralize information concisely and effectively</a:t>
            </a:r>
            <a:endParaRPr/>
          </a:p>
        </p:txBody>
      </p:sp>
      <p:sp>
        <p:nvSpPr>
          <p:cNvPr id="357" name="Google Shape;357;g717e2ccd8c_7_10"/>
          <p:cNvSpPr txBox="1"/>
          <p:nvPr>
            <p:ph idx="12" type="sldNum"/>
          </p:nvPr>
        </p:nvSpPr>
        <p:spPr>
          <a:xfrm>
            <a:off x="11366771" y="6492899"/>
            <a:ext cx="771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58" name="Google Shape;358;g717e2ccd8c_7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8850" y="2097218"/>
            <a:ext cx="5954626" cy="39670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71e0fbab95_18_34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SOLUTION CHARACTERISTICS</a:t>
            </a:r>
            <a:r>
              <a:rPr lang="en-US">
                <a:solidFill>
                  <a:schemeClr val="dk1"/>
                </a:solidFill>
              </a:rPr>
              <a:t>: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Improve Knowledge Accessibility</a:t>
            </a:r>
            <a:endParaRPr/>
          </a:p>
        </p:txBody>
      </p:sp>
      <p:sp>
        <p:nvSpPr>
          <p:cNvPr id="365" name="Google Shape;365;g71e0fbab95_18_34"/>
          <p:cNvSpPr txBox="1"/>
          <p:nvPr>
            <p:ph idx="12" type="sldNum"/>
          </p:nvPr>
        </p:nvSpPr>
        <p:spPr>
          <a:xfrm>
            <a:off x="11366771" y="6492899"/>
            <a:ext cx="771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6" name="Google Shape;366;g71e0fbab95_18_34"/>
          <p:cNvSpPr txBox="1"/>
          <p:nvPr>
            <p:ph idx="2" type="body"/>
          </p:nvPr>
        </p:nvSpPr>
        <p:spPr>
          <a:xfrm>
            <a:off x="914400" y="2249425"/>
            <a:ext cx="5465700" cy="3541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Create knowledge artifacts that are widely applicable 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Create an cross course accessibility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Normalize information from varied platforms (Blackboard, PLE, etc.) into translatable formats </a:t>
            </a:r>
            <a:endParaRPr sz="2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</p:txBody>
      </p:sp>
      <p:pic>
        <p:nvPicPr>
          <p:cNvPr id="367" name="Google Shape;367;g71e0fbab95_18_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7450" y="2097218"/>
            <a:ext cx="5121783" cy="40908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81af6e6165_1_25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SOLUTION CHARACTERISTICS</a:t>
            </a:r>
            <a:r>
              <a:rPr lang="en-US">
                <a:solidFill>
                  <a:schemeClr val="dk1"/>
                </a:solidFill>
              </a:rPr>
              <a:t>: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Knowledge Environment Enhancement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74" name="Google Shape;374;g81af6e6165_1_25"/>
          <p:cNvSpPr txBox="1"/>
          <p:nvPr>
            <p:ph idx="1" type="body"/>
          </p:nvPr>
        </p:nvSpPr>
        <p:spPr>
          <a:xfrm>
            <a:off x="914400" y="2249425"/>
            <a:ext cx="5628000" cy="3541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Create universal reference material standards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Core organizational improvements through a cooperative environment</a:t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Normalization to allow cross platform functionality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Special needs and distance learning accessibility </a:t>
            </a:r>
            <a:endParaRPr b="1" sz="2200">
              <a:solidFill>
                <a:schemeClr val="dk1"/>
              </a:solidFill>
            </a:endParaRPr>
          </a:p>
        </p:txBody>
      </p:sp>
      <p:sp>
        <p:nvSpPr>
          <p:cNvPr id="375" name="Google Shape;375;g81af6e6165_1_25"/>
          <p:cNvSpPr txBox="1"/>
          <p:nvPr>
            <p:ph idx="12" type="sldNum"/>
          </p:nvPr>
        </p:nvSpPr>
        <p:spPr>
          <a:xfrm>
            <a:off x="11366771" y="6492899"/>
            <a:ext cx="771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76" name="Google Shape;376;g81af6e6165_1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1300" y="2097227"/>
            <a:ext cx="5228250" cy="3420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71e0fbab95_18_42"/>
          <p:cNvSpPr txBox="1"/>
          <p:nvPr>
            <p:ph type="title"/>
          </p:nvPr>
        </p:nvSpPr>
        <p:spPr>
          <a:xfrm>
            <a:off x="1142988" y="632018"/>
            <a:ext cx="9906000" cy="1478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SOLUTION CHARACTERISTICS</a:t>
            </a:r>
            <a:r>
              <a:rPr lang="en-US">
                <a:solidFill>
                  <a:schemeClr val="dk1"/>
                </a:solidFill>
              </a:rPr>
              <a:t>: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Knowledge Asset Management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83" name="Google Shape;383;g71e0fbab95_18_42"/>
          <p:cNvSpPr txBox="1"/>
          <p:nvPr>
            <p:ph idx="12" type="sldNum"/>
          </p:nvPr>
        </p:nvSpPr>
        <p:spPr>
          <a:xfrm>
            <a:off x="11366771" y="6492899"/>
            <a:ext cx="771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4" name="Google Shape;384;g71e0fbab95_18_42"/>
          <p:cNvSpPr txBox="1"/>
          <p:nvPr>
            <p:ph idx="2" type="body"/>
          </p:nvPr>
        </p:nvSpPr>
        <p:spPr>
          <a:xfrm>
            <a:off x="914400" y="2249425"/>
            <a:ext cx="5547000" cy="3541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Unify formatting among instructors through normalization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Remove necessity of individual asset request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Create systematic storage of vital course information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Automate collection of standard reference materials</a:t>
            </a:r>
            <a:endParaRPr/>
          </a:p>
        </p:txBody>
      </p:sp>
      <p:pic>
        <p:nvPicPr>
          <p:cNvPr id="385" name="Google Shape;385;g71e0fbab95_18_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7600" y="1932150"/>
            <a:ext cx="4752975" cy="475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71285b6c13_13_0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92" name="Google Shape;392;g71285b6c13_13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26875" y="4786998"/>
            <a:ext cx="1712725" cy="17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g71285b6c13_13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8550" y="138175"/>
            <a:ext cx="6404825" cy="629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4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99" name="Google Shape;39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26875" y="4786998"/>
            <a:ext cx="1712725" cy="17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5988" y="139100"/>
            <a:ext cx="7820025" cy="630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71285b6c13_13_7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07" name="Google Shape;407;g71285b6c13_13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26875" y="4786998"/>
            <a:ext cx="1712725" cy="17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g71285b6c13_13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2800" y="45225"/>
            <a:ext cx="4443125" cy="64467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25ec6e7c3_3_15"/>
          <p:cNvSpPr txBox="1"/>
          <p:nvPr>
            <p:ph type="title"/>
          </p:nvPr>
        </p:nvSpPr>
        <p:spPr>
          <a:xfrm>
            <a:off x="1582800" y="240650"/>
            <a:ext cx="9026400" cy="82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>
                <a:solidFill>
                  <a:schemeClr val="dk1"/>
                </a:solidFill>
              </a:rPr>
              <a:t>TEAM CRYSTAL</a:t>
            </a:r>
            <a:endParaRPr/>
          </a:p>
        </p:txBody>
      </p:sp>
      <p:sp>
        <p:nvSpPr>
          <p:cNvPr id="250" name="Google Shape;250;g725ec6e7c3_3_15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51" name="Google Shape;251;g725ec6e7c3_3_15"/>
          <p:cNvPicPr preferRelativeResize="0"/>
          <p:nvPr/>
        </p:nvPicPr>
        <p:blipFill rotWithShape="1">
          <a:blip r:embed="rId3">
            <a:alphaModFix/>
          </a:blip>
          <a:srcRect b="5767" l="20299" r="23903" t="6181"/>
          <a:stretch/>
        </p:blipFill>
        <p:spPr>
          <a:xfrm>
            <a:off x="914400" y="1640175"/>
            <a:ext cx="1688827" cy="177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g725ec6e7c3_3_15"/>
          <p:cNvPicPr preferRelativeResize="0"/>
          <p:nvPr/>
        </p:nvPicPr>
        <p:blipFill rotWithShape="1">
          <a:blip r:embed="rId4">
            <a:alphaModFix/>
          </a:blip>
          <a:srcRect b="0" l="378" r="0" t="13859"/>
          <a:stretch/>
        </p:blipFill>
        <p:spPr>
          <a:xfrm>
            <a:off x="9144000" y="1624525"/>
            <a:ext cx="1688825" cy="1773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g725ec6e7c3_3_15"/>
          <p:cNvPicPr preferRelativeResize="0"/>
          <p:nvPr/>
        </p:nvPicPr>
        <p:blipFill rotWithShape="1">
          <a:blip r:embed="rId5">
            <a:alphaModFix/>
          </a:blip>
          <a:srcRect b="6604" l="18375" r="18369" t="3167"/>
          <a:stretch/>
        </p:blipFill>
        <p:spPr>
          <a:xfrm>
            <a:off x="6400800" y="1624513"/>
            <a:ext cx="1691640" cy="1773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g725ec6e7c3_3_15"/>
          <p:cNvPicPr preferRelativeResize="0"/>
          <p:nvPr/>
        </p:nvPicPr>
        <p:blipFill rotWithShape="1">
          <a:blip r:embed="rId6">
            <a:alphaModFix/>
          </a:blip>
          <a:srcRect b="0" l="0" r="0" t="24357"/>
          <a:stretch/>
        </p:blipFill>
        <p:spPr>
          <a:xfrm>
            <a:off x="3657600" y="1640163"/>
            <a:ext cx="1691640" cy="1777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g725ec6e7c3_3_15"/>
          <p:cNvPicPr preferRelativeResize="0"/>
          <p:nvPr/>
        </p:nvPicPr>
        <p:blipFill rotWithShape="1">
          <a:blip r:embed="rId7">
            <a:alphaModFix/>
          </a:blip>
          <a:srcRect b="11872" l="0" r="0" t="11872"/>
          <a:stretch/>
        </p:blipFill>
        <p:spPr>
          <a:xfrm>
            <a:off x="2377440" y="4106426"/>
            <a:ext cx="1691640" cy="1773936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g725ec6e7c3_3_15"/>
          <p:cNvSpPr txBox="1"/>
          <p:nvPr/>
        </p:nvSpPr>
        <p:spPr>
          <a:xfrm>
            <a:off x="530800" y="3433550"/>
            <a:ext cx="2611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Stephen Ayers</a:t>
            </a:r>
            <a:endParaRPr b="0" i="0" sz="18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1" lang="en-US">
                <a:latin typeface="Twentieth Century"/>
                <a:ea typeface="Twentieth Century"/>
                <a:cs typeface="Twentieth Century"/>
                <a:sym typeface="Twentieth Century"/>
              </a:rPr>
              <a:t>Algorithms Developer/Testing</a:t>
            </a:r>
            <a:endParaRPr b="0" i="1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57" name="Google Shape;257;g725ec6e7c3_3_15"/>
          <p:cNvSpPr txBox="1"/>
          <p:nvPr/>
        </p:nvSpPr>
        <p:spPr>
          <a:xfrm>
            <a:off x="8717313" y="3435650"/>
            <a:ext cx="2542200" cy="9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Mike Campbell</a:t>
            </a:r>
            <a:endParaRPr b="0" i="0" sz="18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1" lang="en-US">
                <a:latin typeface="Twentieth Century"/>
                <a:ea typeface="Twentieth Century"/>
                <a:cs typeface="Twentieth Century"/>
                <a:sym typeface="Twentieth Century"/>
              </a:rPr>
              <a:t>Database Developer/Algorithms</a:t>
            </a:r>
            <a:endParaRPr b="0" i="0" sz="18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58" name="Google Shape;258;g725ec6e7c3_3_15"/>
          <p:cNvSpPr txBox="1"/>
          <p:nvPr/>
        </p:nvSpPr>
        <p:spPr>
          <a:xfrm>
            <a:off x="6056825" y="3435650"/>
            <a:ext cx="2379600" cy="9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Joshua Harris</a:t>
            </a:r>
            <a:endParaRPr b="0" i="0" sz="18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1" lang="en-US">
                <a:latin typeface="Twentieth Century"/>
                <a:ea typeface="Twentieth Century"/>
                <a:cs typeface="Twentieth Century"/>
                <a:sym typeface="Twentieth Century"/>
              </a:rPr>
              <a:t>Solutions Architect/Testing</a:t>
            </a:r>
            <a:endParaRPr b="0" i="0" sz="18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59" name="Google Shape;259;g725ec6e7c3_3_15"/>
          <p:cNvSpPr txBox="1"/>
          <p:nvPr/>
        </p:nvSpPr>
        <p:spPr>
          <a:xfrm>
            <a:off x="3657575" y="3433561"/>
            <a:ext cx="16917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Joshua Murphy</a:t>
            </a:r>
            <a:endParaRPr b="0" i="0" sz="18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1" lang="en-US">
                <a:latin typeface="Twentieth Century"/>
                <a:ea typeface="Twentieth Century"/>
                <a:cs typeface="Twentieth Century"/>
                <a:sym typeface="Twentieth Century"/>
              </a:rPr>
              <a:t>Database Architect</a:t>
            </a:r>
            <a:endParaRPr b="0" i="0" sz="18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60" name="Google Shape;260;g725ec6e7c3_3_15"/>
          <p:cNvSpPr txBox="1"/>
          <p:nvPr/>
        </p:nvSpPr>
        <p:spPr>
          <a:xfrm>
            <a:off x="2314400" y="5880350"/>
            <a:ext cx="18177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Aaron Berman</a:t>
            </a:r>
            <a:endParaRPr b="0" i="0" sz="18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1" lang="en-US">
                <a:latin typeface="Twentieth Century"/>
                <a:ea typeface="Twentieth Century"/>
                <a:cs typeface="Twentieth Century"/>
                <a:sym typeface="Twentieth Century"/>
              </a:rPr>
              <a:t>Team Lead/Webmaster</a:t>
            </a:r>
            <a:endParaRPr i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61" name="Google Shape;261;g725ec6e7c3_3_15"/>
          <p:cNvSpPr txBox="1"/>
          <p:nvPr/>
        </p:nvSpPr>
        <p:spPr>
          <a:xfrm>
            <a:off x="4194813" y="5899325"/>
            <a:ext cx="3543300" cy="9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Noah Jennings</a:t>
            </a:r>
            <a:endParaRPr b="0" i="0" sz="18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1" lang="en-US">
                <a:latin typeface="Twentieth Century"/>
                <a:ea typeface="Twentieth Century"/>
                <a:cs typeface="Twentieth Century"/>
                <a:sym typeface="Twentieth Century"/>
              </a:rPr>
              <a:t>Algorithms Developer-UI/UX Developer</a:t>
            </a:r>
            <a:endParaRPr i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62" name="Google Shape;262;g725ec6e7c3_3_15"/>
          <p:cNvPicPr preferRelativeResize="0"/>
          <p:nvPr/>
        </p:nvPicPr>
        <p:blipFill rotWithShape="1">
          <a:blip r:embed="rId8">
            <a:alphaModFix/>
          </a:blip>
          <a:srcRect b="21868" l="0" r="0" t="0"/>
          <a:stretch/>
        </p:blipFill>
        <p:spPr>
          <a:xfrm>
            <a:off x="5120640" y="4106425"/>
            <a:ext cx="1691640" cy="1773936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g725ec6e7c3_3_15"/>
          <p:cNvSpPr txBox="1"/>
          <p:nvPr>
            <p:ph idx="4294967295" type="subTitle"/>
          </p:nvPr>
        </p:nvSpPr>
        <p:spPr>
          <a:xfrm>
            <a:off x="1620900" y="794725"/>
            <a:ext cx="8950200" cy="82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Team Crystal, comprised of computer science students at Old Dominion University, is developing the A</a:t>
            </a:r>
            <a:r>
              <a:rPr b="0" baseline="30000" i="0" lang="en-US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3</a:t>
            </a:r>
            <a:r>
              <a:rPr b="0" i="0" lang="en-US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framework.</a:t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64" name="Google Shape;264;g725ec6e7c3_3_15"/>
          <p:cNvSpPr txBox="1"/>
          <p:nvPr/>
        </p:nvSpPr>
        <p:spPr>
          <a:xfrm>
            <a:off x="7863803" y="5899337"/>
            <a:ext cx="1691700" cy="9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Rosalie Oliva</a:t>
            </a:r>
            <a:endParaRPr b="0" i="0" sz="18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1" lang="en-US">
                <a:latin typeface="Twentieth Century"/>
                <a:ea typeface="Twentieth Century"/>
                <a:cs typeface="Twentieth Century"/>
                <a:sym typeface="Twentieth Century"/>
              </a:rPr>
              <a:t>UI/UX Developer</a:t>
            </a:r>
            <a:endParaRPr i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65" name="Google Shape;265;g725ec6e7c3_3_15"/>
          <p:cNvPicPr preferRelativeResize="0"/>
          <p:nvPr/>
        </p:nvPicPr>
        <p:blipFill rotWithShape="1">
          <a:blip r:embed="rId9">
            <a:alphaModFix/>
          </a:blip>
          <a:srcRect b="43010" l="0" r="3586" t="0"/>
          <a:stretch/>
        </p:blipFill>
        <p:spPr>
          <a:xfrm>
            <a:off x="7863840" y="4106425"/>
            <a:ext cx="1691640" cy="17739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71285b6c13_13_14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15" name="Google Shape;415;g71285b6c13_13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26875" y="4786998"/>
            <a:ext cx="1712725" cy="17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g71285b6c13_13_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9200" y="87325"/>
            <a:ext cx="4853589" cy="6404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25ec6e7c3_3_262"/>
          <p:cNvSpPr txBox="1"/>
          <p:nvPr>
            <p:ph type="title"/>
          </p:nvPr>
        </p:nvSpPr>
        <p:spPr>
          <a:xfrm>
            <a:off x="1143000" y="-7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>
                <a:solidFill>
                  <a:schemeClr val="dk1"/>
                </a:solidFill>
              </a:rPr>
              <a:t>MAJOR FUNCTIONAL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>
                <a:solidFill>
                  <a:schemeClr val="dk1"/>
                </a:solidFill>
              </a:rPr>
              <a:t>COMPONENTS </a:t>
            </a:r>
            <a:endParaRPr/>
          </a:p>
        </p:txBody>
      </p:sp>
      <p:sp>
        <p:nvSpPr>
          <p:cNvPr id="422" name="Google Shape;422;g725ec6e7c3_3_262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23" name="Google Shape;423;g725ec6e7c3_3_2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6275" y="798900"/>
            <a:ext cx="10570025" cy="569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71162c4fb6_7_1"/>
          <p:cNvSpPr txBox="1"/>
          <p:nvPr>
            <p:ph type="title"/>
          </p:nvPr>
        </p:nvSpPr>
        <p:spPr>
          <a:xfrm>
            <a:off x="1142988" y="621792"/>
            <a:ext cx="9906000" cy="1478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UI/UX Elements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30" name="Google Shape;430;g71162c4fb6_7_1"/>
          <p:cNvSpPr txBox="1"/>
          <p:nvPr>
            <p:ph idx="1" type="body"/>
          </p:nvPr>
        </p:nvSpPr>
        <p:spPr>
          <a:xfrm>
            <a:off x="914400" y="2249424"/>
            <a:ext cx="9906000" cy="3541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-US" sz="2200">
                <a:solidFill>
                  <a:srgbClr val="000000"/>
                </a:solidFill>
              </a:rPr>
              <a:t>Modal Window Popup: This element of the UI will determine what kind of actions each members has the ability to make.</a:t>
            </a:r>
            <a:endParaRPr sz="2200">
              <a:solidFill>
                <a:srgbClr val="000000"/>
              </a:solidFill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A</a:t>
            </a:r>
            <a:r>
              <a:rPr baseline="30000" lang="en-US" sz="2200">
                <a:solidFill>
                  <a:schemeClr val="dk1"/>
                </a:solidFill>
              </a:rPr>
              <a:t>3 </a:t>
            </a:r>
            <a:r>
              <a:rPr lang="en-US" sz="2200">
                <a:solidFill>
                  <a:srgbClr val="000000"/>
                </a:solidFill>
              </a:rPr>
              <a:t>P</a:t>
            </a:r>
            <a:r>
              <a:rPr lang="en-US" sz="2200">
                <a:solidFill>
                  <a:srgbClr val="000000"/>
                </a:solidFill>
              </a:rPr>
              <a:t>recision Feedback: Unspecific feedback is often useless. </a:t>
            </a:r>
            <a:r>
              <a:rPr lang="en-US" sz="2200">
                <a:solidFill>
                  <a:schemeClr val="dk1"/>
                </a:solidFill>
              </a:rPr>
              <a:t>A</a:t>
            </a:r>
            <a:r>
              <a:rPr baseline="30000" lang="en-US" sz="2200">
                <a:solidFill>
                  <a:schemeClr val="dk1"/>
                </a:solidFill>
              </a:rPr>
              <a:t>3</a:t>
            </a:r>
            <a:r>
              <a:rPr lang="en-US" sz="2200">
                <a:solidFill>
                  <a:srgbClr val="000000"/>
                </a:solidFill>
              </a:rPr>
              <a:t> </a:t>
            </a:r>
            <a:r>
              <a:rPr lang="en-US" sz="2200">
                <a:solidFill>
                  <a:srgbClr val="000000"/>
                </a:solidFill>
              </a:rPr>
              <a:t>resolves the issue by asking specific questions to the user to create new features.</a:t>
            </a:r>
            <a:endParaRPr sz="2200">
              <a:solidFill>
                <a:srgbClr val="000000"/>
              </a:solidFill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-US" sz="2200">
                <a:solidFill>
                  <a:srgbClr val="000000"/>
                </a:solidFill>
              </a:rPr>
              <a:t>Deploy: Deliver files in various formats, e.g., pdf, pptx, or html.</a:t>
            </a:r>
            <a:endParaRPr sz="2200">
              <a:solidFill>
                <a:srgbClr val="000000"/>
              </a:solidFill>
            </a:endParaRPr>
          </a:p>
        </p:txBody>
      </p:sp>
      <p:sp>
        <p:nvSpPr>
          <p:cNvPr id="431" name="Google Shape;431;g71162c4fb6_7_1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7039676c5e_1_13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Potential User Base (Worldwide)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38" name="Google Shape;438;g7039676c5e_1_13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439" name="Google Shape;439;g7039676c5e_1_13"/>
          <p:cNvGraphicFramePr/>
          <p:nvPr/>
        </p:nvGraphicFramePr>
        <p:xfrm>
          <a:off x="1300738" y="17612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{C1D6C8F1-460F-49E6-9E83-294DB7B7B6BB}</a:tableStyleId>
              </a:tblPr>
              <a:tblGrid>
                <a:gridCol w="3091325"/>
                <a:gridCol w="1134100"/>
                <a:gridCol w="1328625"/>
                <a:gridCol w="1020125"/>
                <a:gridCol w="1020125"/>
                <a:gridCol w="1318950"/>
              </a:tblGrid>
              <a:tr h="878525">
                <a:tc gridSpan="6">
                  <a:txBody>
                    <a:bodyPr/>
                    <a:lstStyle/>
                    <a:p>
                      <a:pPr indent="0" lvl="0" marL="0" rtl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All Enrollments and Online Enrollments, 2016 and 2017</a:t>
                      </a:r>
                      <a:endParaRPr b="1"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439:0:0"/>
                      </a:ext>
                    </a:extLst>
                  </a:tcPr>
                </a:tc>
                <a:tc hMerge="1"/>
                <a:tc hMerge="1"/>
                <a:tc hMerge="1"/>
                <a:tc hMerge="1"/>
                <a:tc hMerge="1"/>
              </a:tr>
              <a:tr h="878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39:1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2016</a:t>
                      </a:r>
                      <a:endParaRPr b="1" sz="17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39:1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% of 2016 total</a:t>
                      </a:r>
                      <a:endParaRPr b="1" sz="17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39:1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2017</a:t>
                      </a:r>
                      <a:endParaRPr b="1" sz="17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39:1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% of 2017 Total</a:t>
                      </a:r>
                      <a:endParaRPr b="1" sz="17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39:1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% Change, 2016 - 17</a:t>
                      </a:r>
                      <a:endParaRPr b="1" sz="17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39:1:5"/>
                      </a:ext>
                    </a:extLst>
                  </a:tcPr>
                </a:tc>
              </a:tr>
              <a:tr h="617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All Students</a:t>
                      </a:r>
                      <a:endParaRPr sz="17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39:2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20,224,069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39:2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39:2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20,135,159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39:2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39:2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-0.44%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39:2:5"/>
                      </a:ext>
                    </a:extLst>
                  </a:tcPr>
                </a:tc>
              </a:tr>
              <a:tr h="581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Enrolled </a:t>
                      </a:r>
                      <a:r>
                        <a:rPr lang="en-US" sz="1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Exclusively</a:t>
                      </a:r>
                      <a:r>
                        <a:rPr lang="en-US" sz="1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Online</a:t>
                      </a:r>
                      <a:endParaRPr sz="17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39:3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2,974,836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39:3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14.71%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39:3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3,104,879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39:3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15.42%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39:3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4.19%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39:3:5"/>
                      </a:ext>
                    </a:extLst>
                  </a:tcPr>
                </a:tc>
              </a:tr>
              <a:tr h="581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Enrolled in Some Online Courses</a:t>
                      </a:r>
                      <a:endParaRPr sz="17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39:4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3,325,750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39:4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16.44%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39:4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3,552,581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39:4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17.64%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39:4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6.38%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39:4:5"/>
                      </a:ext>
                    </a:extLst>
                  </a:tcPr>
                </a:tc>
              </a:tr>
              <a:tr h="581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Enrolled in No Online Courses</a:t>
                      </a:r>
                      <a:endParaRPr sz="17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39:5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13,923,483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39:5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68.85%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39:5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13,477,699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39:5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66.94%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39:5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-3.31%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39:5:5"/>
                      </a:ext>
                    </a:extLst>
                  </a:tcPr>
                </a:tc>
              </a:tr>
            </a:tbl>
          </a:graphicData>
        </a:graphic>
      </p:graphicFrame>
      <p:sp>
        <p:nvSpPr>
          <p:cNvPr id="440" name="Google Shape;440;g7039676c5e_1_13"/>
          <p:cNvSpPr txBox="1"/>
          <p:nvPr/>
        </p:nvSpPr>
        <p:spPr>
          <a:xfrm>
            <a:off x="1245825" y="5948650"/>
            <a:ext cx="9478200" cy="4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Lederman, D. (2018, November 7). Inside Higher Ed. Retrieved March 10, 2020, from </a:t>
            </a:r>
            <a:r>
              <a:rPr lang="en-US" sz="1200" u="sng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https://www.insidehighered.com/digital-learning/article/2018/11/07/new-data-online-enrollments-grow-and-share-overall-enrollment</a:t>
            </a:r>
            <a:endParaRPr>
              <a:solidFill>
                <a:srgbClr val="4A86E8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6"/>
          <p:cNvSpPr txBox="1"/>
          <p:nvPr>
            <p:ph type="title"/>
          </p:nvPr>
        </p:nvSpPr>
        <p:spPr>
          <a:xfrm>
            <a:off x="1141425" y="618523"/>
            <a:ext cx="99060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>
                <a:solidFill>
                  <a:schemeClr val="dk1"/>
                </a:solidFill>
              </a:rPr>
              <a:t>CURRENT COMPETITION</a:t>
            </a:r>
            <a:endParaRPr/>
          </a:p>
        </p:txBody>
      </p:sp>
      <p:sp>
        <p:nvSpPr>
          <p:cNvPr id="446" name="Google Shape;446;p16"/>
          <p:cNvSpPr txBox="1"/>
          <p:nvPr>
            <p:ph idx="1" type="body"/>
          </p:nvPr>
        </p:nvSpPr>
        <p:spPr>
          <a:xfrm>
            <a:off x="1143000" y="1781999"/>
            <a:ext cx="9906000" cy="39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099E4"/>
              </a:buClr>
              <a:buSzPts val="2775"/>
              <a:buNone/>
            </a:pPr>
            <a:r>
              <a:rPr lang="en-US" sz="2220" u="sng">
                <a:solidFill>
                  <a:srgbClr val="000000"/>
                </a:solidFill>
                <a:hlinkClick action="ppaction://hlinksldjump" r:id="rId3"/>
              </a:rPr>
              <a:t>e</a:t>
            </a:r>
            <a:r>
              <a:rPr lang="en-US" sz="2000" u="sng">
                <a:solidFill>
                  <a:srgbClr val="000000"/>
                </a:solidFill>
                <a:hlinkClick action="ppaction://hlinksldjump" r:id="rId4"/>
              </a:rPr>
              <a:t>FileCabinet</a:t>
            </a:r>
            <a:r>
              <a:rPr lang="en-US" sz="2000">
                <a:solidFill>
                  <a:srgbClr val="000000"/>
                </a:solidFill>
              </a:rPr>
              <a:t> - A centralized location for all documents and files. Allows for up to 5 TB of storage. The service can break files down into separate departments and folders. eFileCabinet also lacks in the ability to be locally hosted and controlled by system administrators. </a:t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D099E4"/>
              </a:buClr>
              <a:buSzPts val="2775"/>
              <a:buNone/>
            </a:pPr>
            <a:r>
              <a:rPr lang="en-US" sz="2000" u="sng">
                <a:solidFill>
                  <a:srgbClr val="000000"/>
                </a:solidFill>
                <a:hlinkClick action="ppaction://hlinksldjump" r:id="rId5"/>
              </a:rPr>
              <a:t>Localized Databases</a:t>
            </a:r>
            <a:r>
              <a:rPr lang="en-US" sz="2000">
                <a:solidFill>
                  <a:srgbClr val="000000"/>
                </a:solidFill>
              </a:rPr>
              <a:t> - Databases can contain much of the same information. These are generally not easily accessible by many people due the difficulty included creating SQL queries and data retrieval.</a:t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D099E4"/>
              </a:buClr>
              <a:buSzPts val="2775"/>
              <a:buNone/>
            </a:pPr>
            <a:r>
              <a:rPr lang="en-US" sz="2000" u="sng">
                <a:solidFill>
                  <a:srgbClr val="000000"/>
                </a:solidFill>
                <a:hlinkClick action="ppaction://hlinksldjump" r:id="rId6"/>
              </a:rPr>
              <a:t>FileCloud</a:t>
            </a:r>
            <a:r>
              <a:rPr lang="en-US" sz="2000">
                <a:solidFill>
                  <a:srgbClr val="000000"/>
                </a:solidFill>
              </a:rPr>
              <a:t> - A cloud-based solution to sharing files among students, faculty and administrators. Lacks the ability to be locally hosted and controlled a University. </a:t>
            </a:r>
            <a:endParaRPr sz="2000">
              <a:solidFill>
                <a:srgbClr val="000000"/>
              </a:solidFill>
            </a:endParaRPr>
          </a:p>
        </p:txBody>
      </p:sp>
      <p:sp>
        <p:nvSpPr>
          <p:cNvPr id="447" name="Google Shape;447;p16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8293975906_0_0"/>
          <p:cNvSpPr txBox="1"/>
          <p:nvPr>
            <p:ph type="title"/>
          </p:nvPr>
        </p:nvSpPr>
        <p:spPr>
          <a:xfrm>
            <a:off x="1141425" y="618523"/>
            <a:ext cx="99060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>
                <a:solidFill>
                  <a:schemeClr val="dk1"/>
                </a:solidFill>
              </a:rPr>
              <a:t>CURRENT COMPETITION</a:t>
            </a:r>
            <a:endParaRPr/>
          </a:p>
        </p:txBody>
      </p:sp>
      <p:sp>
        <p:nvSpPr>
          <p:cNvPr id="453" name="Google Shape;453;g8293975906_0_0"/>
          <p:cNvSpPr txBox="1"/>
          <p:nvPr>
            <p:ph idx="1" type="body"/>
          </p:nvPr>
        </p:nvSpPr>
        <p:spPr>
          <a:xfrm>
            <a:off x="1143000" y="1781999"/>
            <a:ext cx="9906000" cy="39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D099E4"/>
              </a:buClr>
              <a:buSzPts val="2775"/>
              <a:buNone/>
            </a:pPr>
            <a:r>
              <a:rPr lang="en-US" sz="2000" u="sng">
                <a:solidFill>
                  <a:srgbClr val="000000"/>
                </a:solidFill>
                <a:hlinkClick action="ppaction://hlinksldjump" r:id="rId3"/>
              </a:rPr>
              <a:t>GitHub</a:t>
            </a:r>
            <a:r>
              <a:rPr lang="en-US" sz="2000">
                <a:solidFill>
                  <a:srgbClr val="000000"/>
                </a:solidFill>
              </a:rPr>
              <a:t> - A cloud-based repository system for contributing to projects. This is an all-to-one system where the users all contribute to one project. Useful for Programing and its associated documentation. </a:t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D099E4"/>
              </a:buClr>
              <a:buSzPts val="2775"/>
              <a:buNone/>
            </a:pPr>
            <a:r>
              <a:rPr lang="en-US" sz="2000" u="sng">
                <a:solidFill>
                  <a:srgbClr val="000000"/>
                </a:solidFill>
              </a:rPr>
              <a:t>SharePoint</a:t>
            </a:r>
            <a:r>
              <a:rPr lang="en-US" sz="2000">
                <a:solidFill>
                  <a:srgbClr val="000000"/>
                </a:solidFill>
              </a:rPr>
              <a:t> - A cloud-based platform that contains the tools of Microsoft Office while allowing collaborative work. Sharepoint is often presented as a document storage and management system, but is fairly customizable.  </a:t>
            </a:r>
            <a:endParaRPr sz="2000">
              <a:solidFill>
                <a:srgbClr val="000000"/>
              </a:solidFill>
            </a:endParaRPr>
          </a:p>
        </p:txBody>
      </p:sp>
      <p:sp>
        <p:nvSpPr>
          <p:cNvPr id="454" name="Google Shape;454;g8293975906_0_0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7039676c5e_2_0"/>
          <p:cNvSpPr txBox="1"/>
          <p:nvPr>
            <p:ph type="title"/>
          </p:nvPr>
        </p:nvSpPr>
        <p:spPr>
          <a:xfrm>
            <a:off x="1142988" y="647568"/>
            <a:ext cx="9906000" cy="1478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COMPETITION MATRIX</a:t>
            </a:r>
            <a:endParaRPr/>
          </a:p>
        </p:txBody>
      </p:sp>
      <p:sp>
        <p:nvSpPr>
          <p:cNvPr id="461" name="Google Shape;461;g7039676c5e_2_0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462" name="Google Shape;462;g7039676c5e_2_0"/>
          <p:cNvGraphicFramePr/>
          <p:nvPr/>
        </p:nvGraphicFramePr>
        <p:xfrm>
          <a:off x="1370050" y="16600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{9756AE58-8171-4D69-A788-FF0AA7D02E7E}</a:tableStyleId>
              </a:tblPr>
              <a:tblGrid>
                <a:gridCol w="2347475"/>
                <a:gridCol w="848950"/>
                <a:gridCol w="1184175"/>
                <a:gridCol w="1398350"/>
                <a:gridCol w="1372400"/>
                <a:gridCol w="1372400"/>
                <a:gridCol w="1382225"/>
              </a:tblGrid>
              <a:tr h="572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Features</a:t>
                      </a:r>
                      <a:endParaRPr b="1" sz="16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16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FileCloud</a:t>
                      </a:r>
                      <a:endParaRPr b="1" sz="16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Localized Databases</a:t>
                      </a:r>
                      <a:endParaRPr b="1" sz="16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eFileCabinet</a:t>
                      </a:r>
                      <a:endParaRPr b="1" sz="16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GitHub</a:t>
                      </a:r>
                      <a:endParaRPr b="1" sz="16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SharePoint</a:t>
                      </a:r>
                      <a:endParaRPr b="1" sz="16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7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File Storage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</a:tr>
              <a:tr h="377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Change Tracking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77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Content Search by Filename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</a:tr>
              <a:tr h="377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File Sharing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77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Change Reporting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</a:tr>
              <a:tr h="453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Content Search by Subject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77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Notifications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</a:tr>
              <a:tr h="453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Reports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53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Format Normalization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</a:tcPr>
                </a:tc>
              </a:tr>
              <a:tr h="453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Automation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X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>
                          <a:alpha val="0"/>
                        </a:srgbClr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pSp>
        <p:nvGrpSpPr>
          <p:cNvPr id="463" name="Google Shape;463;g7039676c5e_2_0"/>
          <p:cNvGrpSpPr/>
          <p:nvPr/>
        </p:nvGrpSpPr>
        <p:grpSpPr>
          <a:xfrm>
            <a:off x="3912243" y="1660023"/>
            <a:ext cx="376558" cy="563088"/>
            <a:chOff x="7995900" y="1852609"/>
            <a:chExt cx="2062200" cy="3152788"/>
          </a:xfrm>
        </p:grpSpPr>
        <p:pic>
          <p:nvPicPr>
            <p:cNvPr id="464" name="Google Shape;464;g7039676c5e_2_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076900" y="1852609"/>
              <a:ext cx="1981200" cy="3152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5" name="Google Shape;465;g7039676c5e_2_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995900" y="1852622"/>
              <a:ext cx="1981200" cy="31527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7ed26b125b_0_2"/>
          <p:cNvSpPr txBox="1"/>
          <p:nvPr>
            <p:ph type="title"/>
          </p:nvPr>
        </p:nvSpPr>
        <p:spPr>
          <a:xfrm>
            <a:off x="1142988" y="632118"/>
            <a:ext cx="9906000" cy="1478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RISK MATRIX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72" name="Google Shape;472;g7ed26b125b_0_2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3" name="Google Shape;473;g7ed26b125b_0_2"/>
          <p:cNvSpPr txBox="1"/>
          <p:nvPr/>
        </p:nvSpPr>
        <p:spPr>
          <a:xfrm>
            <a:off x="4559800" y="5965200"/>
            <a:ext cx="4242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T#- Technical Risk</a:t>
            </a:r>
            <a:endParaRPr>
              <a:solidFill>
                <a:srgbClr val="CC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C#- Customer Risk</a:t>
            </a:r>
            <a:endParaRPr>
              <a:solidFill>
                <a:srgbClr val="CC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aphicFrame>
        <p:nvGraphicFramePr>
          <p:cNvPr id="474" name="Google Shape;474;g7ed26b125b_0_2"/>
          <p:cNvGraphicFramePr/>
          <p:nvPr/>
        </p:nvGraphicFramePr>
        <p:xfrm>
          <a:off x="301050" y="2110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{C1D6C8F1-460F-49E6-9E83-294DB7B7B6BB}</a:tableStyleId>
              </a:tblPr>
              <a:tblGrid>
                <a:gridCol w="571500"/>
                <a:gridCol w="704850"/>
                <a:gridCol w="704850"/>
                <a:gridCol w="704850"/>
                <a:gridCol w="704850"/>
                <a:gridCol w="704850"/>
              </a:tblGrid>
              <a:tr h="257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474:0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Negligible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  <a:extLst>
                      <a:ext uri="http://customooxmlschemas.google.com/">
                        <go:slidesCustomData xmlns:go="http://customooxmlschemas.google.com/" cellId="474:0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Minor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  <a:extLst>
                      <a:ext uri="http://customooxmlschemas.google.com/">
                        <go:slidesCustomData xmlns:go="http://customooxmlschemas.google.com/" cellId="474:0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Moderate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  <a:extLst>
                      <a:ext uri="http://customooxmlschemas.google.com/">
                        <go:slidesCustomData xmlns:go="http://customooxmlschemas.google.com/" cellId="474:0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Significant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  <a:extLst>
                      <a:ext uri="http://customooxmlschemas.google.com/">
                        <go:slidesCustomData xmlns:go="http://customooxmlschemas.google.com/" cellId="474:0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Severe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  <a:extLst>
                      <a:ext uri="http://customooxmlschemas.google.com/">
                        <go:slidesCustomData xmlns:go="http://customooxmlschemas.google.com/" cellId="474:0:5"/>
                      </a:ext>
                    </a:extLst>
                  </a:tcPr>
                </a:tc>
              </a:tr>
              <a:tr h="342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Very Likely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  <a:extLst>
                      <a:ext uri="http://customooxmlschemas.google.com/">
                        <go:slidesCustomData xmlns:go="http://customooxmlschemas.google.com/" cellId="474:1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  <a:extLst>
                      <a:ext uri="http://customooxmlschemas.google.com/">
                        <go:slidesCustomData xmlns:go="http://customooxmlschemas.google.com/" cellId="474:1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000"/>
                    </a:solidFill>
                    <a:extLst>
                      <a:ext uri="http://customooxmlschemas.google.com/">
                        <go:slidesCustomData xmlns:go="http://customooxmlschemas.google.com/" cellId="474:1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000"/>
                    </a:solidFill>
                    <a:extLst>
                      <a:ext uri="http://customooxmlschemas.google.com/">
                        <go:slidesCustomData xmlns:go="http://customooxmlschemas.google.com/" cellId="474:1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  <a:extLst>
                      <a:ext uri="http://customooxmlschemas.google.com/">
                        <go:slidesCustomData xmlns:go="http://customooxmlschemas.google.com/" cellId="474:1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  <a:extLst>
                      <a:ext uri="http://customooxmlschemas.google.com/">
                        <go:slidesCustomData xmlns:go="http://customooxmlschemas.google.com/" cellId="474:1:5"/>
                      </a:ext>
                    </a:extLst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Likely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  <a:extLst>
                      <a:ext uri="http://customooxmlschemas.google.com/">
                        <go:slidesCustomData xmlns:go="http://customooxmlschemas.google.com/" cellId="474:2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  <a:extLst>
                      <a:ext uri="http://customooxmlschemas.google.com/">
                        <go:slidesCustomData xmlns:go="http://customooxmlschemas.google.com/" cellId="474:2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  <a:extLst>
                      <a:ext uri="http://customooxmlschemas.google.com/">
                        <go:slidesCustomData xmlns:go="http://customooxmlschemas.google.com/" cellId="474:2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000"/>
                    </a:solidFill>
                    <a:extLst>
                      <a:ext uri="http://customooxmlschemas.google.com/">
                        <go:slidesCustomData xmlns:go="http://customooxmlschemas.google.com/" cellId="474:2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T1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000"/>
                    </a:solidFill>
                    <a:extLst>
                      <a:ext uri="http://customooxmlschemas.google.com/">
                        <go:slidesCustomData xmlns:go="http://customooxmlschemas.google.com/" cellId="474:2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  <a:extLst>
                      <a:ext uri="http://customooxmlschemas.google.com/">
                        <go:slidesCustomData xmlns:go="http://customooxmlschemas.google.com/" cellId="474:2:5"/>
                      </a:ext>
                    </a:extLst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Possible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  <a:extLst>
                      <a:ext uri="http://customooxmlschemas.google.com/">
                        <go:slidesCustomData xmlns:go="http://customooxmlschemas.google.com/" cellId="474:3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0AD47"/>
                    </a:solidFill>
                    <a:extLst>
                      <a:ext uri="http://customooxmlschemas.google.com/">
                        <go:slidesCustomData xmlns:go="http://customooxmlschemas.google.com/" cellId="474:3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  <a:extLst>
                      <a:ext uri="http://customooxmlschemas.google.com/">
                        <go:slidesCustomData xmlns:go="http://customooxmlschemas.google.com/" cellId="474:3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  <a:extLst>
                      <a:ext uri="http://customooxmlschemas.google.com/">
                        <go:slidesCustomData xmlns:go="http://customooxmlschemas.google.com/" cellId="474:3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C2, C3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000"/>
                    </a:solidFill>
                    <a:extLst>
                      <a:ext uri="http://customooxmlschemas.google.com/">
                        <go:slidesCustomData xmlns:go="http://customooxmlschemas.google.com/" cellId="474:3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C1</a:t>
                      </a:r>
                      <a:endParaRPr b="1" sz="11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000"/>
                    </a:solidFill>
                    <a:extLst>
                      <a:ext uri="http://customooxmlschemas.google.com/">
                        <go:slidesCustomData xmlns:go="http://customooxmlschemas.google.com/" cellId="474:3:5"/>
                      </a:ext>
                    </a:extLst>
                  </a:tcPr>
                </a:tc>
              </a:tr>
              <a:tr h="386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Unlikely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  <a:extLst>
                      <a:ext uri="http://customooxmlschemas.google.com/">
                        <go:slidesCustomData xmlns:go="http://customooxmlschemas.google.com/" cellId="474:4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0AD47"/>
                    </a:solidFill>
                    <a:extLst>
                      <a:ext uri="http://customooxmlschemas.google.com/">
                        <go:slidesCustomData xmlns:go="http://customooxmlschemas.google.com/" cellId="474:4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  <a:extLst>
                      <a:ext uri="http://customooxmlschemas.google.com/">
                        <go:slidesCustomData xmlns:go="http://customooxmlschemas.google.com/" cellId="474:4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T4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  <a:extLst>
                      <a:ext uri="http://customooxmlschemas.google.com/">
                        <go:slidesCustomData xmlns:go="http://customooxmlschemas.google.com/" cellId="474:4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T2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  <a:extLst>
                      <a:ext uri="http://customooxmlschemas.google.com/">
                        <go:slidesCustomData xmlns:go="http://customooxmlschemas.google.com/" cellId="474:4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000"/>
                    </a:solidFill>
                    <a:extLst>
                      <a:ext uri="http://customooxmlschemas.google.com/">
                        <go:slidesCustomData xmlns:go="http://customooxmlschemas.google.com/" cellId="474:4:5"/>
                      </a:ext>
                    </a:extLst>
                  </a:tcPr>
                </a:tc>
              </a:tr>
              <a:tr h="3333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Very Unlikely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  <a:extLst>
                      <a:ext uri="http://customooxmlschemas.google.com/">
                        <go:slidesCustomData xmlns:go="http://customooxmlschemas.google.com/" cellId="474:5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0AD47"/>
                    </a:solidFill>
                    <a:extLst>
                      <a:ext uri="http://customooxmlschemas.google.com/">
                        <go:slidesCustomData xmlns:go="http://customooxmlschemas.google.com/" cellId="474:5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0AD47"/>
                    </a:solidFill>
                    <a:extLst>
                      <a:ext uri="http://customooxmlschemas.google.com/">
                        <go:slidesCustomData xmlns:go="http://customooxmlschemas.google.com/" cellId="474:5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0AD47"/>
                    </a:solidFill>
                    <a:extLst>
                      <a:ext uri="http://customooxmlschemas.google.com/">
                        <go:slidesCustomData xmlns:go="http://customooxmlschemas.google.com/" cellId="474:5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T3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  <a:extLst>
                      <a:ext uri="http://customooxmlschemas.google.com/">
                        <go:slidesCustomData xmlns:go="http://customooxmlschemas.google.com/" cellId="474:5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  <a:extLst>
                      <a:ext uri="http://customooxmlschemas.google.com/">
                        <go:slidesCustomData xmlns:go="http://customooxmlschemas.google.com/" cellId="474:5:5"/>
                      </a:ext>
                    </a:extLst>
                  </a:tcPr>
                </a:tc>
              </a:tr>
            </a:tbl>
          </a:graphicData>
        </a:graphic>
      </p:graphicFrame>
      <p:graphicFrame>
        <p:nvGraphicFramePr>
          <p:cNvPr id="475" name="Google Shape;475;g7ed26b125b_0_2"/>
          <p:cNvGraphicFramePr/>
          <p:nvPr/>
        </p:nvGraphicFramePr>
        <p:xfrm>
          <a:off x="4559788" y="81167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{C1D6C8F1-460F-49E6-9E83-294DB7B7B6BB}</a:tableStyleId>
              </a:tblPr>
              <a:tblGrid>
                <a:gridCol w="609125"/>
                <a:gridCol w="1412650"/>
                <a:gridCol w="677150"/>
                <a:gridCol w="723850"/>
                <a:gridCol w="4057025"/>
              </a:tblGrid>
              <a:tr h="3289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Risk ID</a:t>
                      </a:r>
                      <a:endParaRPr b="1"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86E8"/>
                    </a:solidFill>
                    <a:extLst>
                      <a:ext uri="http://customooxmlschemas.google.com/">
                        <go:slidesCustomData xmlns:go="http://customooxmlschemas.google.com/" cellId="475:0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Title</a:t>
                      </a:r>
                      <a:endParaRPr b="1"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86E8"/>
                    </a:solidFill>
                    <a:extLst>
                      <a:ext uri="http://customooxmlschemas.google.com/">
                        <go:slidesCustomData xmlns:go="http://customooxmlschemas.google.com/" cellId="475:0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Impact</a:t>
                      </a:r>
                      <a:endParaRPr b="1"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86E8"/>
                    </a:solidFill>
                    <a:extLst>
                      <a:ext uri="http://customooxmlschemas.google.com/">
                        <go:slidesCustomData xmlns:go="http://customooxmlschemas.google.com/" cellId="475:0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Probability</a:t>
                      </a:r>
                      <a:endParaRPr b="1"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86E8"/>
                    </a:solidFill>
                    <a:extLst>
                      <a:ext uri="http://customooxmlschemas.google.com/">
                        <go:slidesCustomData xmlns:go="http://customooxmlschemas.google.com/" cellId="475:0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Mitigation</a:t>
                      </a:r>
                      <a:endParaRPr b="1"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86E8"/>
                    </a:solidFill>
                    <a:extLst>
                      <a:ext uri="http://customooxmlschemas.google.com/">
                        <go:slidesCustomData xmlns:go="http://customooxmlschemas.google.com/" cellId="475:0:4"/>
                      </a:ext>
                    </a:extLst>
                  </a:tcPr>
                </a:tc>
              </a:tr>
              <a:tr h="496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1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Integration with Blackboard - scraping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1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Significant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1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Likely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1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Use of a tool similar to the Blackboard Archive Extractor. Will periodically scrape Blackboard for material and update archive.</a:t>
                      </a:r>
                      <a:r>
                        <a:rPr lang="en-US" sz="1100">
                          <a:solidFill>
                            <a:srgbClr val="4A86E8"/>
                          </a:solidFill>
                          <a:uFill>
                            <a:noFill/>
                          </a:uFill>
                          <a:latin typeface="Calibri"/>
                          <a:ea typeface="Calibri"/>
                          <a:cs typeface="Calibri"/>
                          <a:sym typeface="Calibri"/>
                          <a:hlinkClick action="ppaction://hlinksldjump" r:id="rId3"/>
                        </a:rPr>
                        <a:t>[10]</a:t>
                      </a:r>
                      <a:endParaRPr sz="1100">
                        <a:solidFill>
                          <a:srgbClr val="4A86E8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1:4"/>
                      </a:ext>
                    </a:extLst>
                  </a:tcPr>
                </a:tc>
              </a:tr>
              <a:tr h="496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75:2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Loss of data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75:2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Significant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75:2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Unlikely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75:2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Will adhere to best practices, as defined by the National Institute of Standards and Technology.</a:t>
                      </a:r>
                      <a:r>
                        <a:rPr lang="en-US" sz="1100" u="sng">
                          <a:solidFill>
                            <a:srgbClr val="4A86E8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action="ppaction://hlinksldjump" r:id="rId4"/>
                        </a:rPr>
                        <a:t>[9]</a:t>
                      </a:r>
                      <a:endParaRPr sz="1100">
                        <a:solidFill>
                          <a:srgbClr val="4A86E8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75:2:4"/>
                      </a:ext>
                    </a:extLst>
                  </a:tcPr>
                </a:tc>
              </a:tr>
              <a:tr h="496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3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Information is changed and user is not notified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3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Significant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3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Very Unlikely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3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Unit Testing during development to ensure user is notified of changes.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3:4"/>
                      </a:ext>
                    </a:extLst>
                  </a:tcPr>
                </a:tc>
              </a:tr>
              <a:tr h="3289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T4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75:4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File type not supported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75:4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Unlikely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75:4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Moderate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75:4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Will list supported file types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75:4:4"/>
                      </a:ext>
                    </a:extLst>
                  </a:tcPr>
                </a:tc>
              </a:tr>
              <a:tr h="34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5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5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5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5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rgbClr val="4A86E8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5:4"/>
                      </a:ext>
                    </a:extLst>
                  </a:tcPr>
                </a:tc>
              </a:tr>
              <a:tr h="496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75:6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Faculty does not upload material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75:6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Severe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75:6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Possible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75:6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Will make UI/UX easy to use and understand. School encourage use of A³.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75:6:4"/>
                      </a:ext>
                    </a:extLst>
                  </a:tcPr>
                </a:tc>
              </a:tr>
              <a:tr h="496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7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Does not update material/reference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7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Significant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7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Possible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7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Will allow users to notify them if something has not been update in a certain amount of time. Will allow user to see when last updated.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7:4"/>
                      </a:ext>
                    </a:extLst>
                  </a:tcPr>
                </a:tc>
              </a:tr>
              <a:tr h="496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75:8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Inputs incorrect information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75:8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Significant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75:8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Possible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75:8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System will use backups, information can be reuploaded upon correction.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475:8:4"/>
                      </a:ext>
                    </a:extLst>
                  </a:tcPr>
                </a:tc>
              </a:tr>
              <a:tr h="496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9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Too difficult to use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9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Moderate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9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Very Unlikely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9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Will utilize both a CLI and UI/UX.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6E7"/>
                    </a:solidFill>
                    <a:extLst>
                      <a:ext uri="http://customooxmlschemas.google.com/">
                        <go:slidesCustomData xmlns:go="http://customooxmlschemas.google.com/" cellId="475:9:4"/>
                      </a:ext>
                    </a:extLst>
                  </a:tcPr>
                </a:tc>
              </a:tr>
            </a:tbl>
          </a:graphicData>
        </a:graphic>
      </p:graphicFrame>
      <p:sp>
        <p:nvSpPr>
          <p:cNvPr id="476" name="Google Shape;476;g7ed26b125b_0_2"/>
          <p:cNvSpPr txBox="1"/>
          <p:nvPr/>
        </p:nvSpPr>
        <p:spPr>
          <a:xfrm>
            <a:off x="872550" y="1783450"/>
            <a:ext cx="45453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wentieth Century"/>
                <a:ea typeface="Twentieth Century"/>
                <a:cs typeface="Twentieth Century"/>
                <a:sym typeface="Twentieth Century"/>
              </a:rPr>
              <a:t>Impact</a:t>
            </a: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77" name="Google Shape;477;g7ed26b125b_0_2"/>
          <p:cNvSpPr txBox="1"/>
          <p:nvPr/>
        </p:nvSpPr>
        <p:spPr>
          <a:xfrm rot="-5400000">
            <a:off x="-1347300" y="1609425"/>
            <a:ext cx="32250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wentieth Century"/>
                <a:ea typeface="Twentieth Century"/>
                <a:cs typeface="Twentieth Century"/>
                <a:sym typeface="Twentieth Century"/>
              </a:rPr>
              <a:t>Probability</a:t>
            </a: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724c4e65bd_0_7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WHAT A</a:t>
            </a:r>
            <a:r>
              <a:rPr baseline="30000" lang="en-US">
                <a:solidFill>
                  <a:srgbClr val="000000"/>
                </a:solidFill>
              </a:rPr>
              <a:t>3</a:t>
            </a:r>
            <a:r>
              <a:rPr lang="en-US">
                <a:solidFill>
                  <a:srgbClr val="000000"/>
                </a:solidFill>
              </a:rPr>
              <a:t> WILL DO AND WILL NOT DO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84" name="Google Shape;484;g724c4e65bd_0_7"/>
          <p:cNvSpPr txBox="1"/>
          <p:nvPr>
            <p:ph idx="1" type="body"/>
          </p:nvPr>
        </p:nvSpPr>
        <p:spPr>
          <a:xfrm>
            <a:off x="914400" y="2286000"/>
            <a:ext cx="4912800" cy="3541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A</a:t>
            </a:r>
            <a:r>
              <a:rPr baseline="30000" lang="en-US">
                <a:solidFill>
                  <a:srgbClr val="000000"/>
                </a:solidFill>
              </a:rPr>
              <a:t>3</a:t>
            </a:r>
            <a:r>
              <a:rPr lang="en-US">
                <a:solidFill>
                  <a:srgbClr val="000000"/>
                </a:solidFill>
              </a:rPr>
              <a:t> </a:t>
            </a:r>
            <a:r>
              <a:rPr lang="en-US">
                <a:solidFill>
                  <a:srgbClr val="6AA84F"/>
                </a:solidFill>
              </a:rPr>
              <a:t>will</a:t>
            </a:r>
            <a:r>
              <a:rPr lang="en-US">
                <a:solidFill>
                  <a:srgbClr val="000000"/>
                </a:solidFill>
              </a:rPr>
              <a:t>…</a:t>
            </a:r>
            <a:endParaRPr>
              <a:solidFill>
                <a:srgbClr val="000000"/>
              </a:solidFill>
            </a:endParaRPr>
          </a:p>
          <a:p>
            <a:pPr indent="-371475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</a:pPr>
            <a:r>
              <a:rPr lang="en-US">
                <a:solidFill>
                  <a:srgbClr val="000000"/>
                </a:solidFill>
              </a:rPr>
              <a:t>Allow users to view changes to an artifact</a:t>
            </a:r>
            <a:endParaRPr>
              <a:solidFill>
                <a:srgbClr val="000000"/>
              </a:solidFill>
            </a:endParaRPr>
          </a:p>
          <a:p>
            <a:pPr indent="-37147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</a:pPr>
            <a:r>
              <a:rPr lang="en-US">
                <a:solidFill>
                  <a:srgbClr val="000000"/>
                </a:solidFill>
              </a:rPr>
              <a:t>Link artifacts to the original source</a:t>
            </a:r>
            <a:endParaRPr>
              <a:solidFill>
                <a:srgbClr val="000000"/>
              </a:solidFill>
            </a:endParaRPr>
          </a:p>
          <a:p>
            <a:pPr indent="-37147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</a:pPr>
            <a:r>
              <a:rPr lang="en-US">
                <a:solidFill>
                  <a:srgbClr val="000000"/>
                </a:solidFill>
              </a:rPr>
              <a:t>Allow users to convert documents to markdown for normalization</a:t>
            </a:r>
            <a:endParaRPr>
              <a:solidFill>
                <a:srgbClr val="000000"/>
              </a:solidFill>
            </a:endParaRPr>
          </a:p>
          <a:p>
            <a:pPr indent="-3714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</a:pPr>
            <a:r>
              <a:rPr lang="en-US">
                <a:solidFill>
                  <a:schemeClr val="dk1"/>
                </a:solidFill>
              </a:rPr>
              <a:t>Automate the update of artifacts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85" name="Google Shape;485;g724c4e65bd_0_7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6" name="Google Shape;486;g724c4e65bd_0_7"/>
          <p:cNvSpPr txBox="1"/>
          <p:nvPr>
            <p:ph idx="1" type="body"/>
          </p:nvPr>
        </p:nvSpPr>
        <p:spPr>
          <a:xfrm>
            <a:off x="6172200" y="2286000"/>
            <a:ext cx="4912800" cy="3541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A</a:t>
            </a:r>
            <a:r>
              <a:rPr baseline="30000" lang="en-US">
                <a:solidFill>
                  <a:srgbClr val="000000"/>
                </a:solidFill>
              </a:rPr>
              <a:t>3</a:t>
            </a:r>
            <a:r>
              <a:rPr lang="en-US">
                <a:solidFill>
                  <a:srgbClr val="000000"/>
                </a:solidFill>
              </a:rPr>
              <a:t> </a:t>
            </a:r>
            <a:r>
              <a:rPr lang="en-US">
                <a:solidFill>
                  <a:srgbClr val="CC0000"/>
                </a:solidFill>
              </a:rPr>
              <a:t>will not</a:t>
            </a:r>
            <a:r>
              <a:rPr lang="en-US">
                <a:solidFill>
                  <a:srgbClr val="000000"/>
                </a:solidFill>
              </a:rPr>
              <a:t>…</a:t>
            </a:r>
            <a:endParaRPr>
              <a:solidFill>
                <a:srgbClr val="000000"/>
              </a:solidFill>
            </a:endParaRPr>
          </a:p>
          <a:p>
            <a:pPr indent="-371475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</a:pPr>
            <a:r>
              <a:rPr lang="en-US">
                <a:solidFill>
                  <a:srgbClr val="000000"/>
                </a:solidFill>
              </a:rPr>
              <a:t>Allow users to edit archived artifacts</a:t>
            </a:r>
            <a:endParaRPr>
              <a:solidFill>
                <a:srgbClr val="000000"/>
              </a:solidFill>
            </a:endParaRPr>
          </a:p>
          <a:p>
            <a:pPr indent="-37147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</a:pPr>
            <a:r>
              <a:rPr lang="en-US">
                <a:solidFill>
                  <a:srgbClr val="000000"/>
                </a:solidFill>
              </a:rPr>
              <a:t>Provide server hosting</a:t>
            </a:r>
            <a:endParaRPr>
              <a:solidFill>
                <a:srgbClr val="000000"/>
              </a:solidFill>
            </a:endParaRPr>
          </a:p>
          <a:p>
            <a:pPr indent="-37147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</a:pPr>
            <a:r>
              <a:rPr lang="en-US">
                <a:solidFill>
                  <a:srgbClr val="000000"/>
                </a:solidFill>
              </a:rPr>
              <a:t>Require document templates</a:t>
            </a:r>
            <a:endParaRPr>
              <a:solidFill>
                <a:srgbClr val="000000"/>
              </a:solidFill>
            </a:endParaRPr>
          </a:p>
          <a:p>
            <a:pPr indent="-37147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</a:pPr>
            <a:r>
              <a:rPr lang="en-US">
                <a:solidFill>
                  <a:srgbClr val="000000"/>
                </a:solidFill>
              </a:rPr>
              <a:t>Provide </a:t>
            </a:r>
            <a:r>
              <a:rPr lang="en-US">
                <a:solidFill>
                  <a:srgbClr val="000000"/>
                </a:solidFill>
              </a:rPr>
              <a:t>continuous integration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80f588c446_1_1"/>
          <p:cNvSpPr txBox="1"/>
          <p:nvPr>
            <p:ph type="title"/>
          </p:nvPr>
        </p:nvSpPr>
        <p:spPr>
          <a:xfrm>
            <a:off x="1142991" y="621792"/>
            <a:ext cx="2286000" cy="1478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Conclusion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93" name="Google Shape;493;g80f588c446_1_1"/>
          <p:cNvSpPr txBox="1"/>
          <p:nvPr>
            <p:ph idx="1" type="body"/>
          </p:nvPr>
        </p:nvSpPr>
        <p:spPr>
          <a:xfrm>
            <a:off x="1143000" y="2083725"/>
            <a:ext cx="7215600" cy="3677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150">
                <a:solidFill>
                  <a:srgbClr val="000000"/>
                </a:solidFill>
              </a:rPr>
              <a:t>      </a:t>
            </a:r>
            <a:r>
              <a:rPr lang="en-US" sz="2150">
                <a:solidFill>
                  <a:srgbClr val="000000"/>
                </a:solidFill>
              </a:rPr>
              <a:t>is a framework and tool set for </a:t>
            </a:r>
            <a:r>
              <a:rPr lang="en-US" sz="2150">
                <a:solidFill>
                  <a:srgbClr val="000000"/>
                </a:solidFill>
              </a:rPr>
              <a:t>Aggregation and Archiving of Artifacts</a:t>
            </a:r>
            <a:r>
              <a:rPr lang="en-US">
                <a:solidFill>
                  <a:srgbClr val="000000"/>
                </a:solidFill>
              </a:rPr>
              <a:t>.</a:t>
            </a:r>
            <a:endParaRPr>
              <a:solidFill>
                <a:srgbClr val="000000"/>
              </a:solidFill>
            </a:endParaRPr>
          </a:p>
          <a:p>
            <a:pPr indent="-365125" lvl="0" marL="9144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50"/>
              <a:buChar char="•"/>
            </a:pPr>
            <a:r>
              <a:rPr lang="en-US" sz="2150">
                <a:solidFill>
                  <a:srgbClr val="000000"/>
                </a:solidFill>
              </a:rPr>
              <a:t>Configurable for different environments</a:t>
            </a:r>
            <a:endParaRPr sz="2150">
              <a:solidFill>
                <a:srgbClr val="000000"/>
              </a:solidFill>
            </a:endParaRPr>
          </a:p>
          <a:p>
            <a:pPr indent="-365125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50"/>
              <a:buChar char="•"/>
            </a:pPr>
            <a:r>
              <a:rPr lang="en-US" sz="2150">
                <a:solidFill>
                  <a:srgbClr val="000000"/>
                </a:solidFill>
              </a:rPr>
              <a:t>Extensible to integrate useful tools as needed </a:t>
            </a:r>
            <a:endParaRPr sz="215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      </a:t>
            </a:r>
            <a:r>
              <a:rPr lang="en-US">
                <a:solidFill>
                  <a:schemeClr val="dk1"/>
                </a:solidFill>
              </a:rPr>
              <a:t>Utilizing</a:t>
            </a:r>
            <a:endParaRPr>
              <a:solidFill>
                <a:schemeClr val="dk1"/>
              </a:solidFill>
            </a:endParaRPr>
          </a:p>
          <a:p>
            <a:pPr indent="-387350" lvl="1" marL="1371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Char char="•"/>
            </a:pPr>
            <a:r>
              <a:rPr lang="en-US">
                <a:solidFill>
                  <a:schemeClr val="dk1"/>
                </a:solidFill>
              </a:rPr>
              <a:t>Normalization</a:t>
            </a:r>
            <a:endParaRPr>
              <a:solidFill>
                <a:schemeClr val="dk1"/>
              </a:solidFill>
            </a:endParaRPr>
          </a:p>
          <a:p>
            <a:pPr indent="-38735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Char char="•"/>
            </a:pPr>
            <a:r>
              <a:rPr lang="en-US">
                <a:solidFill>
                  <a:schemeClr val="dk1"/>
                </a:solidFill>
              </a:rPr>
              <a:t>Automation</a:t>
            </a:r>
            <a:endParaRPr>
              <a:solidFill>
                <a:schemeClr val="dk1"/>
              </a:solidFill>
            </a:endParaRPr>
          </a:p>
          <a:p>
            <a:pPr indent="0" lvl="0" marL="1371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150">
              <a:solidFill>
                <a:srgbClr val="000000"/>
              </a:solidFill>
            </a:endParaRPr>
          </a:p>
        </p:txBody>
      </p:sp>
      <p:sp>
        <p:nvSpPr>
          <p:cNvPr id="494" name="Google Shape;494;g80f588c446_1_1"/>
          <p:cNvSpPr txBox="1"/>
          <p:nvPr>
            <p:ph idx="4294967295" type="body"/>
          </p:nvPr>
        </p:nvSpPr>
        <p:spPr>
          <a:xfrm>
            <a:off x="4641000" y="4498025"/>
            <a:ext cx="2910000" cy="2766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735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Char char="•"/>
            </a:pPr>
            <a:r>
              <a:rPr lang="en-US" sz="2000">
                <a:solidFill>
                  <a:schemeClr val="dk1"/>
                </a:solidFill>
              </a:rPr>
              <a:t>Web-scraping</a:t>
            </a:r>
            <a:endParaRPr sz="2000">
              <a:solidFill>
                <a:schemeClr val="dk1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Char char="•"/>
            </a:pPr>
            <a:r>
              <a:rPr lang="en-US" sz="2000">
                <a:solidFill>
                  <a:schemeClr val="dk1"/>
                </a:solidFill>
              </a:rPr>
              <a:t>Archival Processes</a:t>
            </a:r>
            <a:endParaRPr sz="20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95" name="Google Shape;495;g80f588c446_1_1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496" name="Google Shape;496;g80f588c446_1_1"/>
          <p:cNvGrpSpPr/>
          <p:nvPr/>
        </p:nvGrpSpPr>
        <p:grpSpPr>
          <a:xfrm>
            <a:off x="1655181" y="2083728"/>
            <a:ext cx="465851" cy="631188"/>
            <a:chOff x="7995900" y="1852609"/>
            <a:chExt cx="2062200" cy="3152788"/>
          </a:xfrm>
        </p:grpSpPr>
        <p:pic>
          <p:nvPicPr>
            <p:cNvPr id="497" name="Google Shape;497;g80f588c446_1_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076900" y="1852609"/>
              <a:ext cx="1981200" cy="3152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8" name="Google Shape;498;g80f588c446_1_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995900" y="1852622"/>
              <a:ext cx="1981200" cy="31527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1285b6c13_16_0"/>
          <p:cNvSpPr txBox="1"/>
          <p:nvPr>
            <p:ph type="title"/>
          </p:nvPr>
        </p:nvSpPr>
        <p:spPr>
          <a:xfrm>
            <a:off x="1142988" y="258893"/>
            <a:ext cx="9906000" cy="1478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TEAM MENTORS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2" name="Google Shape;272;g71285b6c13_16_0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73" name="Google Shape;273;g71285b6c13_16_0"/>
          <p:cNvPicPr preferRelativeResize="0"/>
          <p:nvPr/>
        </p:nvPicPr>
        <p:blipFill rotWithShape="1">
          <a:blip r:embed="rId3">
            <a:alphaModFix/>
          </a:blip>
          <a:srcRect b="25469" l="0" r="0" t="8169"/>
          <a:stretch/>
        </p:blipFill>
        <p:spPr>
          <a:xfrm>
            <a:off x="3198400" y="2499225"/>
            <a:ext cx="2419625" cy="240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g71285b6c13_16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91524" y="2499225"/>
            <a:ext cx="2419625" cy="2404519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g71285b6c13_16_0"/>
          <p:cNvSpPr txBox="1"/>
          <p:nvPr/>
        </p:nvSpPr>
        <p:spPr>
          <a:xfrm>
            <a:off x="6208491" y="4903750"/>
            <a:ext cx="31857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0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Thomas Kennedy</a:t>
            </a:r>
            <a:endParaRPr sz="30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76" name="Google Shape;276;g71285b6c13_16_0"/>
          <p:cNvSpPr txBox="1"/>
          <p:nvPr/>
        </p:nvSpPr>
        <p:spPr>
          <a:xfrm>
            <a:off x="2850167" y="4878350"/>
            <a:ext cx="31161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0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Janet Brunelle</a:t>
            </a:r>
            <a:endParaRPr sz="30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77" name="Google Shape;277;g71285b6c13_16_0"/>
          <p:cNvSpPr txBox="1"/>
          <p:nvPr>
            <p:ph idx="4294967295" type="subTitle"/>
          </p:nvPr>
        </p:nvSpPr>
        <p:spPr>
          <a:xfrm>
            <a:off x="1620900" y="1467550"/>
            <a:ext cx="8950200" cy="829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00000"/>
                </a:solidFill>
              </a:rPr>
              <a:t>Janet Brunelle and Thomas Kennedy are both serving as mentors to Team Crystal in developing the </a:t>
            </a:r>
            <a:r>
              <a:rPr lang="en-US" sz="1800">
                <a:solidFill>
                  <a:schemeClr val="dk1"/>
                </a:solidFill>
              </a:rPr>
              <a:t>A</a:t>
            </a:r>
            <a:r>
              <a:rPr baseline="30000" lang="en-US" sz="1800">
                <a:solidFill>
                  <a:schemeClr val="dk1"/>
                </a:solidFill>
              </a:rPr>
              <a:t>3</a:t>
            </a:r>
            <a:r>
              <a:rPr lang="en-US" sz="1800">
                <a:solidFill>
                  <a:schemeClr val="dk1"/>
                </a:solidFill>
              </a:rPr>
              <a:t> framework. Our mentors contributed heavily, explaining their needs and how other services have not been able to fill those needs. A</a:t>
            </a:r>
            <a:r>
              <a:rPr baseline="30000" lang="en-US" sz="1800">
                <a:solidFill>
                  <a:schemeClr val="dk1"/>
                </a:solidFill>
              </a:rPr>
              <a:t>3</a:t>
            </a:r>
            <a:r>
              <a:rPr lang="en-US" sz="1800">
                <a:solidFill>
                  <a:schemeClr val="dk1"/>
                </a:solidFill>
              </a:rPr>
              <a:t> seeks to fulfill those needs. </a:t>
            </a:r>
            <a:endParaRPr baseline="-25000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1af6e6165_1_33"/>
          <p:cNvSpPr txBox="1"/>
          <p:nvPr>
            <p:ph type="ctrTitle"/>
          </p:nvPr>
        </p:nvSpPr>
        <p:spPr>
          <a:xfrm>
            <a:off x="2805900" y="1243875"/>
            <a:ext cx="6580200" cy="371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Twentieth Century"/>
              <a:buNone/>
            </a:pPr>
            <a:r>
              <a:rPr lang="en-US" sz="6000">
                <a:solidFill>
                  <a:schemeClr val="accent3"/>
                </a:solidFill>
              </a:rPr>
              <a:t>     framework</a:t>
            </a:r>
            <a:br>
              <a:rPr lang="en-US">
                <a:solidFill>
                  <a:srgbClr val="FF0000"/>
                </a:solidFill>
              </a:rPr>
            </a:br>
            <a:r>
              <a:rPr lang="en-US" sz="3600">
                <a:solidFill>
                  <a:schemeClr val="dk1"/>
                </a:solidFill>
              </a:rPr>
              <a:t>A repository of reliable resources.</a:t>
            </a:r>
            <a:endParaRPr>
              <a:solidFill>
                <a:srgbClr val="FF0000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Twentieth Century"/>
              <a:buNone/>
            </a:pPr>
            <a:r>
              <a:rPr lang="en-US" sz="3600"/>
              <a:t>Our goal is simplicity.</a:t>
            </a:r>
            <a:endParaRPr sz="36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Twentieth Century"/>
              <a:buNone/>
            </a:pPr>
            <a:r>
              <a:t/>
            </a:r>
            <a:endParaRPr sz="36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Twentieth Century"/>
              <a:buNone/>
            </a:pPr>
            <a:r>
              <a:t/>
            </a:r>
            <a:endParaRPr sz="3600"/>
          </a:p>
        </p:txBody>
      </p:sp>
      <p:grpSp>
        <p:nvGrpSpPr>
          <p:cNvPr id="504" name="Google Shape;504;g81af6e6165_1_33"/>
          <p:cNvGrpSpPr/>
          <p:nvPr/>
        </p:nvGrpSpPr>
        <p:grpSpPr>
          <a:xfrm>
            <a:off x="4169469" y="1805619"/>
            <a:ext cx="804670" cy="1230218"/>
            <a:chOff x="7995900" y="1852609"/>
            <a:chExt cx="2062200" cy="3152788"/>
          </a:xfrm>
        </p:grpSpPr>
        <p:pic>
          <p:nvPicPr>
            <p:cNvPr id="505" name="Google Shape;505;g81af6e6165_1_3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076900" y="1852609"/>
              <a:ext cx="1981200" cy="3152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6" name="Google Shape;506;g81af6e6165_1_3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995900" y="1852622"/>
              <a:ext cx="1981200" cy="31527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17"/>
          <p:cNvSpPr txBox="1"/>
          <p:nvPr>
            <p:ph idx="4294967295"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>
                <a:solidFill>
                  <a:schemeClr val="dk1"/>
                </a:solidFill>
              </a:rPr>
              <a:t>REFERENCES</a:t>
            </a:r>
            <a:endParaRPr/>
          </a:p>
        </p:txBody>
      </p:sp>
      <p:sp>
        <p:nvSpPr>
          <p:cNvPr id="512" name="Google Shape;512;p17"/>
          <p:cNvSpPr txBox="1"/>
          <p:nvPr>
            <p:ph idx="4294967295" type="body"/>
          </p:nvPr>
        </p:nvSpPr>
        <p:spPr>
          <a:xfrm>
            <a:off x="1143000" y="2219324"/>
            <a:ext cx="9906000" cy="37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615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wentieth Century"/>
              <a:buAutoNum type="arabicPeriod"/>
            </a:pPr>
            <a:r>
              <a:rPr lang="en-US" sz="167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Zeil, S. (2019, December 26). Building the Website. </a:t>
            </a:r>
            <a:r>
              <a:rPr lang="en-US" sz="1679" u="sng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https://www.cs.odu.edu/~zeil/cowem/Public/buildingTheWebsite/index.html</a:t>
            </a:r>
            <a:endParaRPr sz="1679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15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wentieth Century"/>
              <a:buAutoNum type="arabicPeriod"/>
            </a:pPr>
            <a:r>
              <a:rPr lang="en-US" sz="167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Zeil, S. (2020, January 21). CoWeM - Course Websites From Markdown. </a:t>
            </a:r>
            <a:r>
              <a:rPr lang="en-US" sz="1679" u="sng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https://git-community.cs.odu.edu/zeil/Course_Website_Management</a:t>
            </a:r>
            <a:endParaRPr sz="1679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15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wentieth Century"/>
              <a:buAutoNum type="arabicPeriod"/>
            </a:pPr>
            <a:r>
              <a:rPr lang="en-US" sz="167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MacFarlane, J. (2006) About pandoc. Pandoc a universal document converter </a:t>
            </a:r>
            <a:r>
              <a:rPr lang="en-US" sz="1679" u="sng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https://pandoc.org/index.html</a:t>
            </a:r>
            <a:endParaRPr sz="1679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15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wentieth Century"/>
              <a:buAutoNum type="arabicPeriod"/>
            </a:pPr>
            <a:r>
              <a:rPr lang="en-US" sz="167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Kennedy, T. J. (2020, January 21). Home. cs-roars-proposal Wiki.  </a:t>
            </a:r>
            <a:r>
              <a:rPr lang="en-US" sz="1679" u="sng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https://git-community.cs.odu.edu/tkennedy/cs-roars-proposal/-/wikis/home</a:t>
            </a:r>
            <a:endParaRPr sz="1679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15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wentieth Century"/>
              <a:buAutoNum type="arabicPeriod"/>
            </a:pPr>
            <a:r>
              <a:rPr lang="en-US" sz="167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Private File Sharing and Sync for Education. (2020). Retrieved February 20, 2020, from </a:t>
            </a:r>
            <a:r>
              <a:rPr lang="en-US" sz="1679" u="sng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https://www.getfilecloud.com/file-sharing-and-sync-for-education/</a:t>
            </a:r>
            <a:endParaRPr sz="1679" u="sng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15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wentieth Century"/>
              <a:buAutoNum type="arabicPeriod"/>
            </a:pPr>
            <a:r>
              <a:rPr lang="en-US" sz="167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Document Management Software. (2020). Retrieved February 20, 2020, from </a:t>
            </a:r>
            <a:r>
              <a:rPr lang="en-US" sz="1679" u="sng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https://www.efilecabinet.</a:t>
            </a:r>
            <a:r>
              <a:rPr lang="en-US" sz="1679" u="sng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  <a:hlinkClick r:id="rId9"/>
              </a:rPr>
              <a:t>com</a:t>
            </a:r>
            <a:endParaRPr sz="165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15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wentieth Century"/>
              <a:buAutoNum type="arabicPeriod"/>
            </a:pPr>
            <a:r>
              <a:rPr lang="en-US" sz="165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data loss definition. (n.d.). Retrieved March 10, 2020, from </a:t>
            </a:r>
            <a:r>
              <a:rPr lang="en-US" sz="1650" u="sng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  <a:hlinkClick r:id="rId10"/>
              </a:rPr>
              <a:t>https://csrc.nist.gov/glossary/term/data-loss</a:t>
            </a:r>
            <a:endParaRPr sz="165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15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wentieth Century"/>
              <a:buAutoNum type="arabicPeriod"/>
            </a:pPr>
            <a:r>
              <a:rPr lang="en-US" sz="165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data loss prevention. (n.d.). Retrieved March 10, 2020, from </a:t>
            </a:r>
            <a:r>
              <a:rPr lang="en-US" sz="1650" u="sng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  <a:hlinkClick r:id="rId11"/>
              </a:rPr>
              <a:t>https://csrc.nist.gov/glossary/term/data-loss-prevention</a:t>
            </a:r>
            <a:endParaRPr sz="1679" u="sng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p17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7ed26b125b_0_23"/>
          <p:cNvSpPr txBox="1"/>
          <p:nvPr>
            <p:ph idx="4294967295"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>
                <a:solidFill>
                  <a:schemeClr val="dk1"/>
                </a:solidFill>
              </a:rPr>
              <a:t>REFERENCES cont.</a:t>
            </a:r>
            <a:endParaRPr/>
          </a:p>
        </p:txBody>
      </p:sp>
      <p:sp>
        <p:nvSpPr>
          <p:cNvPr id="519" name="Google Shape;519;g7ed26b125b_0_23"/>
          <p:cNvSpPr txBox="1"/>
          <p:nvPr>
            <p:ph idx="4294967295" type="body"/>
          </p:nvPr>
        </p:nvSpPr>
        <p:spPr>
          <a:xfrm>
            <a:off x="1143012" y="2097237"/>
            <a:ext cx="99060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0" u="sng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15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wentieth Century"/>
              <a:buAutoNum type="arabicPeriod" startAt="9"/>
            </a:pPr>
            <a:r>
              <a:rPr lang="en-US" sz="1679" u="sng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Data Loss Prevention</a:t>
            </a:r>
            <a:endParaRPr sz="1679" u="sng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15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wentieth Century"/>
              <a:buAutoNum type="arabicPeriod" startAt="9"/>
            </a:pPr>
            <a:r>
              <a:rPr lang="en-US" sz="165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Blackboard Archive Extractor. (2016, December 15). Retrieved March 10, 2020, from </a:t>
            </a:r>
            <a:r>
              <a:rPr lang="en-US" sz="1650" u="sng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https://www.cs.odu.edu/~cpi/old/411/crystals17/</a:t>
            </a:r>
            <a:endParaRPr sz="1650" u="sng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15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wentieth Century"/>
              <a:buAutoNum type="arabicPeriod" startAt="9"/>
            </a:pPr>
            <a:r>
              <a:rPr lang="en-US" sz="165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GitHub features: the right tools for the job. (n.d.). Retrieved March 10, 2020, from </a:t>
            </a:r>
            <a:r>
              <a:rPr lang="en-US" sz="1650" u="sng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https://github.com/features#team-management</a:t>
            </a:r>
            <a:endParaRPr sz="1650" u="sng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15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wentieth Century"/>
              <a:buAutoNum type="arabicPeriod" startAt="9"/>
            </a:pPr>
            <a:r>
              <a:rPr lang="en-US" sz="165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Xie, I., &amp; Matusiak, K. K. (2016, July 29). Digital preservation. Retrieved March 10, 2020, from </a:t>
            </a:r>
            <a:r>
              <a:rPr lang="en-US" sz="1650" u="sng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https://www.sciencedirect.com/science/article/pii/B9780124171121000090</a:t>
            </a:r>
            <a:endParaRPr sz="1650" u="sng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15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wentieth Century"/>
              <a:buAutoNum type="arabicPeriod" startAt="9"/>
            </a:pPr>
            <a:r>
              <a:rPr lang="en-US" sz="167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Carroll, J., Chun Wei Choo, Dunlap, D., Isenhour, P., Kerr, S., MacLean, A., &amp; Rosson, M. (2003). Knowledge Management Support for Teachers. Educational Technology Research and Development, 51(4), 42-64. Retrieved March 6, 2020, from </a:t>
            </a:r>
            <a:r>
              <a:rPr lang="en-US" sz="1679" u="sng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www.jstor.org/stable/30221184</a:t>
            </a:r>
            <a:endParaRPr sz="1679" u="sng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69900" lvl="0" marL="6286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wentieth Century"/>
              <a:buAutoNum type="arabicPeriod" startAt="9"/>
            </a:pPr>
            <a:r>
              <a:rPr lang="en-US" sz="167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Davenport, Thomas &amp; Long, M. &amp; Beers, M.. (1997). Building Successful Knowledge Management Projects. Working Paper. 39. Retrieved March 8, 2020, from </a:t>
            </a:r>
            <a:r>
              <a:rPr lang="en-US" sz="1679" u="sng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https://www.researchgate.net/publication/200045855_Building_Successful_Knowledge_Management_Projects</a:t>
            </a:r>
            <a:endParaRPr sz="1679" u="sng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79" u="sng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g7ed26b125b_0_23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725ec6e7c3_10_0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7" name="Google Shape;527;g725ec6e7c3_10_0"/>
          <p:cNvSpPr txBox="1"/>
          <p:nvPr>
            <p:ph idx="4294967295" type="body"/>
          </p:nvPr>
        </p:nvSpPr>
        <p:spPr>
          <a:xfrm>
            <a:off x="1143012" y="2097237"/>
            <a:ext cx="99060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0" u="sng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15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wentieth Century"/>
              <a:buAutoNum type="arabicPeriod" startAt="15"/>
            </a:pPr>
            <a:r>
              <a:rPr lang="en-US" sz="167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Thomas Kennedy, project meeting, February 12, 2020</a:t>
            </a:r>
            <a:endParaRPr sz="167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15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wentieth Century"/>
              <a:buAutoNum type="arabicPeriod" startAt="15"/>
            </a:pPr>
            <a:r>
              <a:rPr lang="en-US" sz="167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Janet Brunelle, project meeting, March 2, 2020</a:t>
            </a:r>
            <a:endParaRPr sz="167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79" u="sng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g725ec6e7c3_10_0"/>
          <p:cNvSpPr txBox="1"/>
          <p:nvPr>
            <p:ph idx="4294967295"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>
                <a:solidFill>
                  <a:schemeClr val="dk1"/>
                </a:solidFill>
              </a:rPr>
              <a:t>REFERENCES cont.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"/>
          <p:cNvSpPr txBox="1"/>
          <p:nvPr>
            <p:ph type="title"/>
          </p:nvPr>
        </p:nvSpPr>
        <p:spPr>
          <a:xfrm>
            <a:off x="1143000" y="213522"/>
            <a:ext cx="9906000" cy="8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>
                <a:solidFill>
                  <a:schemeClr val="dk1"/>
                </a:solidFill>
              </a:rPr>
              <a:t>OUTLINE</a:t>
            </a:r>
            <a:endParaRPr/>
          </a:p>
        </p:txBody>
      </p:sp>
      <p:sp>
        <p:nvSpPr>
          <p:cNvPr id="283" name="Google Shape;283;p3"/>
          <p:cNvSpPr txBox="1"/>
          <p:nvPr>
            <p:ph idx="1" type="body"/>
          </p:nvPr>
        </p:nvSpPr>
        <p:spPr>
          <a:xfrm>
            <a:off x="1143000" y="1052925"/>
            <a:ext cx="4756200" cy="50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/>
          <a:p>
            <a:pPr indent="-452437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wentieth Century"/>
              <a:buChar char="•"/>
            </a:pPr>
            <a:r>
              <a:rPr lang="en-US" sz="1800" u="sng">
                <a:solidFill>
                  <a:srgbClr val="000000"/>
                </a:solidFill>
                <a:hlinkClick action="ppaction://hlinksldjump" r:id="rId3"/>
              </a:rPr>
              <a:t>Problem </a:t>
            </a:r>
            <a:r>
              <a:rPr lang="en-US" sz="1800" u="sng">
                <a:solidFill>
                  <a:srgbClr val="000000"/>
                </a:solidFill>
                <a:hlinkClick action="ppaction://hlinksldjump" r:id="rId4"/>
              </a:rPr>
              <a:t>Statement</a:t>
            </a:r>
            <a:endParaRPr sz="1800">
              <a:solidFill>
                <a:srgbClr val="000000"/>
              </a:solidFill>
            </a:endParaRPr>
          </a:p>
          <a:p>
            <a:pPr indent="-452437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wentieth Century"/>
              <a:buChar char="•"/>
            </a:pPr>
            <a:r>
              <a:rPr lang="en-US" sz="1800" u="sng">
                <a:solidFill>
                  <a:srgbClr val="000000"/>
                </a:solidFill>
                <a:hlinkClick action="ppaction://hlinksldjump" r:id="rId5"/>
              </a:rPr>
              <a:t>Traditional Shortcomings</a:t>
            </a:r>
            <a:endParaRPr sz="1800">
              <a:solidFill>
                <a:srgbClr val="000000"/>
              </a:solidFill>
            </a:endParaRPr>
          </a:p>
          <a:p>
            <a:pPr indent="-200025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>
                <a:solidFill>
                  <a:srgbClr val="000000"/>
                </a:solidFill>
              </a:rPr>
              <a:t>   </a:t>
            </a:r>
            <a:r>
              <a:rPr lang="en-US" sz="1800" u="sng">
                <a:solidFill>
                  <a:srgbClr val="000000"/>
                </a:solidFill>
                <a:hlinkClick action="ppaction://hlinksldjump" r:id="rId6"/>
              </a:rPr>
              <a:t>Current Process Flow</a:t>
            </a:r>
            <a:endParaRPr sz="1800">
              <a:solidFill>
                <a:srgbClr val="000000"/>
              </a:solidFill>
            </a:endParaRPr>
          </a:p>
          <a:p>
            <a:pPr indent="-452437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wentieth Century"/>
              <a:buChar char="•"/>
            </a:pPr>
            <a:r>
              <a:rPr lang="en-US" sz="1800" u="sng">
                <a:solidFill>
                  <a:srgbClr val="000000"/>
                </a:solidFill>
                <a:hlinkClick action="ppaction://hlinksldjump" r:id="rId7"/>
              </a:rPr>
              <a:t>Solution Statement</a:t>
            </a:r>
            <a:endParaRPr sz="1800">
              <a:solidFill>
                <a:srgbClr val="000000"/>
              </a:solidFill>
            </a:endParaRPr>
          </a:p>
          <a:p>
            <a:pPr indent="-452437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wentieth Century"/>
              <a:buChar char="•"/>
            </a:pPr>
            <a:r>
              <a:rPr lang="en-US" sz="1800" u="sng">
                <a:solidFill>
                  <a:srgbClr val="000000"/>
                </a:solidFill>
                <a:hlinkClick action="ppaction://hlinksldjump" r:id="rId8"/>
              </a:rPr>
              <a:t>Solution Characteristics</a:t>
            </a:r>
            <a:endParaRPr sz="1800">
              <a:solidFill>
                <a:srgbClr val="000000"/>
              </a:solidFill>
            </a:endParaRPr>
          </a:p>
          <a:p>
            <a:pPr indent="-452437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wentieth Century"/>
              <a:buChar char="•"/>
            </a:pPr>
            <a:r>
              <a:rPr lang="en-US" sz="1800" u="sng">
                <a:solidFill>
                  <a:srgbClr val="000000"/>
                </a:solidFill>
                <a:hlinkClick action="ppaction://hlinksldjump" r:id="rId9"/>
              </a:rPr>
              <a:t>Solution Process Flow</a:t>
            </a:r>
            <a:endParaRPr sz="1800">
              <a:solidFill>
                <a:srgbClr val="000000"/>
              </a:solidFill>
            </a:endParaRPr>
          </a:p>
          <a:p>
            <a:pPr indent="-452437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wentieth Century"/>
              <a:buChar char="•"/>
            </a:pPr>
            <a:r>
              <a:rPr lang="en-US" sz="1800" u="sng">
                <a:solidFill>
                  <a:srgbClr val="000000"/>
                </a:solidFill>
                <a:hlinkClick/>
              </a:rPr>
              <a:t>Major Functional Components</a:t>
            </a:r>
            <a:endParaRPr sz="1800">
              <a:solidFill>
                <a:srgbClr val="000000"/>
              </a:solidFill>
            </a:endParaRPr>
          </a:p>
          <a:p>
            <a:pPr indent="-452437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 u="sng">
                <a:solidFill>
                  <a:srgbClr val="000000"/>
                </a:solidFill>
                <a:hlinkClick action="ppaction://hlinksldjump" r:id="rId10"/>
              </a:rPr>
              <a:t>UI/UX Elements</a:t>
            </a:r>
            <a:endParaRPr sz="1800">
              <a:solidFill>
                <a:srgbClr val="000000"/>
              </a:solidFill>
            </a:endParaRPr>
          </a:p>
          <a:p>
            <a:pPr indent="-452437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 u="sng">
                <a:solidFill>
                  <a:srgbClr val="000000"/>
                </a:solidFill>
                <a:hlinkClick action="ppaction://hlinksldjump" r:id="rId11"/>
              </a:rPr>
              <a:t>Potential User-base</a:t>
            </a:r>
            <a:endParaRPr sz="1800">
              <a:solidFill>
                <a:srgbClr val="000000"/>
              </a:solidFill>
            </a:endParaRPr>
          </a:p>
          <a:p>
            <a:pPr indent="-452437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wentieth Century"/>
              <a:buChar char="•"/>
            </a:pPr>
            <a:r>
              <a:rPr lang="en-US" sz="1800" u="sng">
                <a:solidFill>
                  <a:srgbClr val="000000"/>
                </a:solidFill>
                <a:hlinkClick action="ppaction://hlinksldjump" r:id="rId12"/>
              </a:rPr>
              <a:t>Competition Matrix</a:t>
            </a:r>
            <a:r>
              <a:rPr lang="en-US" sz="1800">
                <a:solidFill>
                  <a:srgbClr val="000000"/>
                </a:solidFill>
              </a:rPr>
              <a:t> </a:t>
            </a:r>
            <a:endParaRPr sz="1800">
              <a:solidFill>
                <a:srgbClr val="000000"/>
              </a:solidFill>
            </a:endParaRPr>
          </a:p>
          <a:p>
            <a:pPr indent="-200025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>
                <a:solidFill>
                  <a:srgbClr val="000000"/>
                </a:solidFill>
              </a:rPr>
              <a:t>   </a:t>
            </a:r>
            <a:r>
              <a:rPr lang="en-US" sz="1800" u="sng">
                <a:solidFill>
                  <a:srgbClr val="000000"/>
                </a:solidFill>
                <a:hlinkClick action="ppaction://hlinksldjump" r:id="rId13"/>
              </a:rPr>
              <a:t>Risk Matrix</a:t>
            </a:r>
            <a:endParaRPr sz="1800">
              <a:solidFill>
                <a:srgbClr val="000000"/>
              </a:solidFill>
            </a:endParaRPr>
          </a:p>
          <a:p>
            <a:pPr indent="-200025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>
                <a:solidFill>
                  <a:srgbClr val="000000"/>
                </a:solidFill>
              </a:rPr>
              <a:t>   </a:t>
            </a:r>
            <a:r>
              <a:rPr lang="en-US" sz="1800" u="sng">
                <a:solidFill>
                  <a:srgbClr val="000000"/>
                </a:solidFill>
                <a:hlinkClick action="ppaction://hlinksldjump" r:id="rId14"/>
              </a:rPr>
              <a:t>Conclusion</a:t>
            </a:r>
            <a:endParaRPr sz="1800">
              <a:solidFill>
                <a:srgbClr val="000000"/>
              </a:solidFill>
            </a:endParaRPr>
          </a:p>
          <a:p>
            <a:pPr indent="-452437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wentieth Century"/>
              <a:buChar char="•"/>
            </a:pPr>
            <a:r>
              <a:rPr lang="en-US" sz="1800" u="sng">
                <a:solidFill>
                  <a:srgbClr val="000000"/>
                </a:solidFill>
                <a:hlinkClick action="ppaction://hlinksldjump" r:id="rId15"/>
              </a:rPr>
              <a:t>Referenc</a:t>
            </a:r>
            <a:r>
              <a:rPr lang="en-US" sz="1800" u="sng">
                <a:solidFill>
                  <a:srgbClr val="000000"/>
                </a:solidFill>
                <a:hlinkClick action="ppaction://hlinksldjump" r:id="rId16"/>
              </a:rPr>
              <a:t>es</a:t>
            </a:r>
            <a:endParaRPr sz="1800" u="sng">
              <a:solidFill>
                <a:srgbClr val="000000"/>
              </a:solidFill>
            </a:endParaRPr>
          </a:p>
        </p:txBody>
      </p:sp>
      <p:sp>
        <p:nvSpPr>
          <p:cNvPr id="284" name="Google Shape;284;p3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7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>
                <a:solidFill>
                  <a:schemeClr val="dk1"/>
                </a:solidFill>
              </a:rPr>
              <a:t>PROBLEM STATEMENT</a:t>
            </a:r>
            <a:endParaRPr/>
          </a:p>
        </p:txBody>
      </p:sp>
      <p:sp>
        <p:nvSpPr>
          <p:cNvPr id="290" name="Google Shape;290;p7"/>
          <p:cNvSpPr txBox="1"/>
          <p:nvPr>
            <p:ph idx="1" type="body"/>
          </p:nvPr>
        </p:nvSpPr>
        <p:spPr>
          <a:xfrm>
            <a:off x="914400" y="2249424"/>
            <a:ext cx="99060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en-US">
                <a:solidFill>
                  <a:srgbClr val="000000"/>
                </a:solidFill>
              </a:rPr>
              <a:t>    Educators and students lack a framework to aggregate and archive fragmented and domain-specific artifacts for the purpose of academic knowledge management.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91" name="Google Shape;291;p7"/>
          <p:cNvSpPr txBox="1"/>
          <p:nvPr>
            <p:ph idx="12" type="sldNum"/>
          </p:nvPr>
        </p:nvSpPr>
        <p:spPr>
          <a:xfrm>
            <a:off x="11268596" y="64919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717e2ccd8c_7_0"/>
          <p:cNvSpPr txBox="1"/>
          <p:nvPr>
            <p:ph idx="12" type="sldNum"/>
          </p:nvPr>
        </p:nvSpPr>
        <p:spPr>
          <a:xfrm>
            <a:off x="11366771" y="6492899"/>
            <a:ext cx="771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8" name="Google Shape;298;g717e2ccd8c_7_0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TRADITIONAL SHORTCOMINGS: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Knowledge Repositories</a:t>
            </a:r>
            <a:r>
              <a:rPr lang="en-US">
                <a:solidFill>
                  <a:schemeClr val="dk1"/>
                </a:solidFill>
              </a:rPr>
              <a:t>  </a:t>
            </a:r>
            <a:endParaRPr/>
          </a:p>
        </p:txBody>
      </p:sp>
      <p:sp>
        <p:nvSpPr>
          <p:cNvPr id="299" name="Google Shape;299;g717e2ccd8c_7_0"/>
          <p:cNvSpPr txBox="1"/>
          <p:nvPr>
            <p:ph idx="1" type="body"/>
          </p:nvPr>
        </p:nvSpPr>
        <p:spPr>
          <a:xfrm>
            <a:off x="915375" y="2249475"/>
            <a:ext cx="5017200" cy="3541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Formal artifact aggregation in traditional academic environments does not exist </a:t>
            </a:r>
            <a:r>
              <a:rPr lang="en-US" sz="2200">
                <a:solidFill>
                  <a:srgbClr val="0000FF"/>
                </a:solidFill>
              </a:rPr>
              <a:t>[14]</a:t>
            </a:r>
            <a:endParaRPr sz="2200">
              <a:solidFill>
                <a:srgbClr val="0000FF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The aggregation that does currently exist does not support tracking of changes </a:t>
            </a:r>
            <a:r>
              <a:rPr lang="en-US" sz="2200">
                <a:solidFill>
                  <a:srgbClr val="0000FF"/>
                </a:solidFill>
              </a:rPr>
              <a:t>[15]</a:t>
            </a:r>
            <a:endParaRPr sz="2200">
              <a:solidFill>
                <a:srgbClr val="0000FF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Current aggregation is not strong enough to be considered centralized</a:t>
            </a:r>
            <a:endParaRPr sz="2200">
              <a:solidFill>
                <a:schemeClr val="dk1"/>
              </a:solidFill>
            </a:endParaRPr>
          </a:p>
        </p:txBody>
      </p:sp>
      <p:pic>
        <p:nvPicPr>
          <p:cNvPr id="300" name="Google Shape;300;g717e2ccd8c_7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1450" y="2097218"/>
            <a:ext cx="5954626" cy="39670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71e0fbab95_18_18"/>
          <p:cNvSpPr txBox="1"/>
          <p:nvPr>
            <p:ph idx="12" type="sldNum"/>
          </p:nvPr>
        </p:nvSpPr>
        <p:spPr>
          <a:xfrm>
            <a:off x="11366771" y="6492899"/>
            <a:ext cx="771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7" name="Google Shape;307;g71e0fbab95_18_18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TRADITIONAL SHORTCOMINGS: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Knowledge Accessibility</a:t>
            </a:r>
            <a:r>
              <a:rPr lang="en-US">
                <a:solidFill>
                  <a:schemeClr val="dk1"/>
                </a:solidFill>
              </a:rPr>
              <a:t> </a:t>
            </a:r>
            <a:endParaRPr/>
          </a:p>
        </p:txBody>
      </p:sp>
      <p:sp>
        <p:nvSpPr>
          <p:cNvPr id="308" name="Google Shape;308;g71e0fbab95_18_18"/>
          <p:cNvSpPr txBox="1"/>
          <p:nvPr>
            <p:ph idx="2" type="body"/>
          </p:nvPr>
        </p:nvSpPr>
        <p:spPr>
          <a:xfrm>
            <a:off x="914400" y="2249424"/>
            <a:ext cx="4875300" cy="3541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Knowledge is isolated by specialization </a:t>
            </a:r>
            <a:r>
              <a:rPr lang="en-US" sz="2200">
                <a:solidFill>
                  <a:srgbClr val="0000FF"/>
                </a:solidFill>
              </a:rPr>
              <a:t>[16]</a:t>
            </a:r>
            <a:endParaRPr sz="2200">
              <a:solidFill>
                <a:srgbClr val="0000FF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Access is often restricted by course or major </a:t>
            </a:r>
            <a:r>
              <a:rPr lang="en-US" sz="2200">
                <a:solidFill>
                  <a:srgbClr val="0000FF"/>
                </a:solidFill>
              </a:rPr>
              <a:t>[16]</a:t>
            </a:r>
            <a:endParaRPr sz="2200">
              <a:solidFill>
                <a:srgbClr val="0000FF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Format preference by instructor can vary wildly and may not be functional to others </a:t>
            </a:r>
            <a:r>
              <a:rPr lang="en-US" sz="2200">
                <a:solidFill>
                  <a:srgbClr val="0000FF"/>
                </a:solidFill>
              </a:rPr>
              <a:t>[15]</a:t>
            </a:r>
            <a:endParaRPr sz="2200">
              <a:solidFill>
                <a:srgbClr val="0000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000FF"/>
              </a:solidFill>
            </a:endParaRPr>
          </a:p>
        </p:txBody>
      </p:sp>
      <p:pic>
        <p:nvPicPr>
          <p:cNvPr id="309" name="Google Shape;309;g71e0fbab95_18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5475" y="2097218"/>
            <a:ext cx="5272271" cy="4211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81af6e6165_1_16"/>
          <p:cNvSpPr txBox="1"/>
          <p:nvPr>
            <p:ph idx="12" type="sldNum"/>
          </p:nvPr>
        </p:nvSpPr>
        <p:spPr>
          <a:xfrm>
            <a:off x="11366771" y="6492899"/>
            <a:ext cx="771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6" name="Google Shape;316;g81af6e6165_1_16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TRADITIONAL </a:t>
            </a:r>
            <a:r>
              <a:rPr lang="en-US">
                <a:solidFill>
                  <a:schemeClr val="dk1"/>
                </a:solidFill>
              </a:rPr>
              <a:t>SHORTCOMINGS: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Knowledge Environment Enhancement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17" name="Google Shape;317;g81af6e6165_1_16"/>
          <p:cNvSpPr txBox="1"/>
          <p:nvPr>
            <p:ph idx="1" type="body"/>
          </p:nvPr>
        </p:nvSpPr>
        <p:spPr>
          <a:xfrm>
            <a:off x="914400" y="2249475"/>
            <a:ext cx="5289900" cy="35418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Reference materials are specific to each course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ODU instructors use a variety of platforms (Bb, PLE, CoWeM) </a:t>
            </a:r>
            <a:r>
              <a:rPr lang="en-US" sz="2200">
                <a:solidFill>
                  <a:srgbClr val="0000FF"/>
                </a:solidFill>
              </a:rPr>
              <a:t>[15]</a:t>
            </a:r>
            <a:endParaRPr sz="2200">
              <a:solidFill>
                <a:srgbClr val="00000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Special needs and distance learning lack proper support </a:t>
            </a:r>
            <a:r>
              <a:rPr lang="en-US" sz="2200" u="sng">
                <a:solidFill>
                  <a:srgbClr val="0000FF"/>
                </a:solidFill>
                <a:hlinkClick action="ppaction://hlinksldjump" r:id="rId3"/>
              </a:rPr>
              <a:t>[14]</a:t>
            </a:r>
            <a:endParaRPr sz="2200">
              <a:solidFill>
                <a:srgbClr val="0000FF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Shared reference material can benefit organizations on a fundamental level </a:t>
            </a:r>
            <a:r>
              <a:rPr lang="en-US" sz="2200">
                <a:solidFill>
                  <a:srgbClr val="0000FF"/>
                </a:solidFill>
              </a:rPr>
              <a:t>[16]</a:t>
            </a:r>
            <a:endParaRPr sz="2200">
              <a:solidFill>
                <a:srgbClr val="0000FF"/>
              </a:solidFill>
            </a:endParaRPr>
          </a:p>
        </p:txBody>
      </p:sp>
      <p:pic>
        <p:nvPicPr>
          <p:cNvPr id="318" name="Google Shape;318;g81af6e6165_1_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1300" y="2097227"/>
            <a:ext cx="5228250" cy="3420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71e0fbab95_18_26"/>
          <p:cNvSpPr txBox="1"/>
          <p:nvPr>
            <p:ph idx="12" type="sldNum"/>
          </p:nvPr>
        </p:nvSpPr>
        <p:spPr>
          <a:xfrm>
            <a:off x="11366771" y="6492899"/>
            <a:ext cx="771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5" name="Google Shape;325;g71e0fbab95_18_26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TRADITIONAL SHORTCOMINGS</a:t>
            </a:r>
            <a:r>
              <a:rPr lang="en-US">
                <a:solidFill>
                  <a:schemeClr val="dk1"/>
                </a:solidFill>
              </a:rPr>
              <a:t>: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Knowledge Asset Management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6" name="Google Shape;326;g71e0fbab95_18_26"/>
          <p:cNvSpPr txBox="1"/>
          <p:nvPr>
            <p:ph idx="2" type="body"/>
          </p:nvPr>
        </p:nvSpPr>
        <p:spPr>
          <a:xfrm>
            <a:off x="914400" y="2249424"/>
            <a:ext cx="4875300" cy="3541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Instructor materials are often created in variety of formats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Individual instructors must often be petitioned for information </a:t>
            </a:r>
            <a:r>
              <a:rPr lang="en-US" sz="2200">
                <a:solidFill>
                  <a:srgbClr val="0000FF"/>
                </a:solidFill>
              </a:rPr>
              <a:t>[15]</a:t>
            </a:r>
            <a:endParaRPr sz="2200">
              <a:solidFill>
                <a:srgbClr val="0000FF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Loss of artifacts from reassignment of responsibilities</a:t>
            </a:r>
            <a:r>
              <a:rPr lang="en-US" sz="2200">
                <a:solidFill>
                  <a:srgbClr val="0000FF"/>
                </a:solidFill>
              </a:rPr>
              <a:t> [16]</a:t>
            </a:r>
            <a:endParaRPr sz="2200">
              <a:solidFill>
                <a:srgbClr val="0000FF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ODU CS department syllabi collection once took two months </a:t>
            </a:r>
            <a:r>
              <a:rPr lang="en-US" sz="2200">
                <a:solidFill>
                  <a:srgbClr val="0000FF"/>
                </a:solidFill>
              </a:rPr>
              <a:t>[15]</a:t>
            </a:r>
            <a:endParaRPr sz="2200">
              <a:solidFill>
                <a:srgbClr val="0000FF"/>
              </a:solidFill>
            </a:endParaRPr>
          </a:p>
        </p:txBody>
      </p:sp>
      <p:pic>
        <p:nvPicPr>
          <p:cNvPr id="327" name="Google Shape;327;g71e0fbab95_18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1450" y="1777875"/>
            <a:ext cx="4775325" cy="477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015597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2020-02-25T00:22:42Z</dcterms:created>
  <dc:creator>aaron berman</dc:creator>
</cp:coreProperties>
</file>